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320" r:id="rId13"/>
    <p:sldId id="269" r:id="rId14"/>
    <p:sldId id="270" r:id="rId15"/>
    <p:sldId id="272" r:id="rId16"/>
    <p:sldId id="273" r:id="rId17"/>
    <p:sldId id="316" r:id="rId18"/>
    <p:sldId id="290" r:id="rId19"/>
    <p:sldId id="322" r:id="rId20"/>
    <p:sldId id="291" r:id="rId21"/>
    <p:sldId id="323" r:id="rId22"/>
    <p:sldId id="318" r:id="rId23"/>
    <p:sldId id="298" r:id="rId24"/>
    <p:sldId id="299" r:id="rId25"/>
    <p:sldId id="319" r:id="rId26"/>
    <p:sldId id="324" r:id="rId27"/>
  </p:sldIdLst>
  <p:sldSz cx="9144000" cy="6858000" type="screen4x3"/>
  <p:notesSz cx="6797675" cy="9926638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4">
          <p15:clr>
            <a:srgbClr val="A4A3A4"/>
          </p15:clr>
        </p15:guide>
        <p15:guide id="2" pos="642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pos="385">
          <p15:clr>
            <a:srgbClr val="A4A3A4"/>
          </p15:clr>
        </p15:guide>
        <p15:guide id="5" orient="horz" pos="9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471"/>
    <a:srgbClr val="09562C"/>
    <a:srgbClr val="4C4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" autoAdjust="0"/>
    <p:restoredTop sz="86044" autoAdjust="0"/>
  </p:normalViewPr>
  <p:slideViewPr>
    <p:cSldViewPr snapToObjects="1">
      <p:cViewPr varScale="1">
        <p:scale>
          <a:sx n="76" d="100"/>
          <a:sy n="76" d="100"/>
        </p:scale>
        <p:origin x="-1674" y="-90"/>
      </p:cViewPr>
      <p:guideLst>
        <p:guide orient="horz" pos="981"/>
        <p:guide pos="385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-3756" y="-72"/>
      </p:cViewPr>
      <p:guideLst>
        <p:guide orient="horz" pos="3107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'NO3'!$B$6</c:f>
              <c:strCache>
                <c:ptCount val="1"/>
                <c:pt idx="0">
                  <c:v>St.2101</c:v>
                </c:pt>
              </c:strCache>
            </c:strRef>
          </c:tx>
          <c:marker>
            <c:symbol val="none"/>
          </c:marker>
          <c:cat>
            <c:numRef>
              <c:f>'NO3'!$A$7:$A$25</c:f>
              <c:numCache>
                <c:formatCode>m/d/yyyy</c:formatCode>
                <c:ptCount val="19"/>
                <c:pt idx="0">
                  <c:v>41611</c:v>
                </c:pt>
                <c:pt idx="1">
                  <c:v>41618</c:v>
                </c:pt>
                <c:pt idx="2">
                  <c:v>41625</c:v>
                </c:pt>
                <c:pt idx="3">
                  <c:v>41631</c:v>
                </c:pt>
                <c:pt idx="4">
                  <c:v>41638</c:v>
                </c:pt>
                <c:pt idx="5">
                  <c:v>41646</c:v>
                </c:pt>
                <c:pt idx="6">
                  <c:v>41653</c:v>
                </c:pt>
                <c:pt idx="7">
                  <c:v>41660</c:v>
                </c:pt>
                <c:pt idx="8">
                  <c:v>41667</c:v>
                </c:pt>
                <c:pt idx="9">
                  <c:v>41674</c:v>
                </c:pt>
                <c:pt idx="10">
                  <c:v>41681</c:v>
                </c:pt>
                <c:pt idx="11">
                  <c:v>41688</c:v>
                </c:pt>
                <c:pt idx="12">
                  <c:v>41695</c:v>
                </c:pt>
                <c:pt idx="13">
                  <c:v>41701</c:v>
                </c:pt>
                <c:pt idx="14">
                  <c:v>41709</c:v>
                </c:pt>
                <c:pt idx="15">
                  <c:v>41716</c:v>
                </c:pt>
                <c:pt idx="16">
                  <c:v>41723</c:v>
                </c:pt>
                <c:pt idx="17">
                  <c:v>41729</c:v>
                </c:pt>
                <c:pt idx="18">
                  <c:v>41737</c:v>
                </c:pt>
              </c:numCache>
            </c:numRef>
          </c:cat>
          <c:val>
            <c:numRef>
              <c:f>'NO3'!$B$7:$B$25</c:f>
              <c:numCache>
                <c:formatCode>General</c:formatCode>
                <c:ptCount val="19"/>
                <c:pt idx="0">
                  <c:v>2.3359999999999981</c:v>
                </c:pt>
                <c:pt idx="1">
                  <c:v>6.7350000000000003</c:v>
                </c:pt>
                <c:pt idx="2">
                  <c:v>6.1169999999999973</c:v>
                </c:pt>
                <c:pt idx="3">
                  <c:v>7.8479999999999972</c:v>
                </c:pt>
                <c:pt idx="4">
                  <c:v>8.5560000000000027</c:v>
                </c:pt>
                <c:pt idx="5">
                  <c:v>8.5400000000000009</c:v>
                </c:pt>
                <c:pt idx="6">
                  <c:v>7.6310000000000002</c:v>
                </c:pt>
                <c:pt idx="7">
                  <c:v>6.8819999999999997</c:v>
                </c:pt>
                <c:pt idx="8">
                  <c:v>6.4160000000000004</c:v>
                </c:pt>
                <c:pt idx="9">
                  <c:v>1.706</c:v>
                </c:pt>
                <c:pt idx="10">
                  <c:v>6.7439999999999998</c:v>
                </c:pt>
                <c:pt idx="11">
                  <c:v>7.02</c:v>
                </c:pt>
                <c:pt idx="12">
                  <c:v>2.4780000000000002</c:v>
                </c:pt>
                <c:pt idx="13">
                  <c:v>1.466</c:v>
                </c:pt>
                <c:pt idx="14">
                  <c:v>1.59</c:v>
                </c:pt>
                <c:pt idx="15">
                  <c:v>4.5119999999999996</c:v>
                </c:pt>
                <c:pt idx="16">
                  <c:v>3.6560000000000001</c:v>
                </c:pt>
                <c:pt idx="17">
                  <c:v>3.3450000000000002</c:v>
                </c:pt>
                <c:pt idx="18">
                  <c:v>2.9510000000000001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'NO3'!$C$6</c:f>
              <c:strCache>
                <c:ptCount val="1"/>
                <c:pt idx="0">
                  <c:v>St.2201</c:v>
                </c:pt>
              </c:strCache>
            </c:strRef>
          </c:tx>
          <c:marker>
            <c:symbol val="none"/>
          </c:marker>
          <c:cat>
            <c:numRef>
              <c:f>'NO3'!$A$7:$A$25</c:f>
              <c:numCache>
                <c:formatCode>m/d/yyyy</c:formatCode>
                <c:ptCount val="19"/>
                <c:pt idx="0">
                  <c:v>41611</c:v>
                </c:pt>
                <c:pt idx="1">
                  <c:v>41618</c:v>
                </c:pt>
                <c:pt idx="2">
                  <c:v>41625</c:v>
                </c:pt>
                <c:pt idx="3">
                  <c:v>41631</c:v>
                </c:pt>
                <c:pt idx="4">
                  <c:v>41638</c:v>
                </c:pt>
                <c:pt idx="5">
                  <c:v>41646</c:v>
                </c:pt>
                <c:pt idx="6">
                  <c:v>41653</c:v>
                </c:pt>
                <c:pt idx="7">
                  <c:v>41660</c:v>
                </c:pt>
                <c:pt idx="8">
                  <c:v>41667</c:v>
                </c:pt>
                <c:pt idx="9">
                  <c:v>41674</c:v>
                </c:pt>
                <c:pt idx="10">
                  <c:v>41681</c:v>
                </c:pt>
                <c:pt idx="11">
                  <c:v>41688</c:v>
                </c:pt>
                <c:pt idx="12">
                  <c:v>41695</c:v>
                </c:pt>
                <c:pt idx="13">
                  <c:v>41701</c:v>
                </c:pt>
                <c:pt idx="14">
                  <c:v>41709</c:v>
                </c:pt>
                <c:pt idx="15">
                  <c:v>41716</c:v>
                </c:pt>
                <c:pt idx="16">
                  <c:v>41723</c:v>
                </c:pt>
                <c:pt idx="17">
                  <c:v>41729</c:v>
                </c:pt>
                <c:pt idx="18">
                  <c:v>41737</c:v>
                </c:pt>
              </c:numCache>
            </c:numRef>
          </c:cat>
          <c:val>
            <c:numRef>
              <c:f>'NO3'!$C$7:$C$25</c:f>
              <c:numCache>
                <c:formatCode>General</c:formatCode>
                <c:ptCount val="19"/>
                <c:pt idx="1">
                  <c:v>8.077</c:v>
                </c:pt>
                <c:pt idx="2">
                  <c:v>7.1629999999999967</c:v>
                </c:pt>
                <c:pt idx="3">
                  <c:v>9.6389999999999993</c:v>
                </c:pt>
                <c:pt idx="4">
                  <c:v>10.685</c:v>
                </c:pt>
                <c:pt idx="5">
                  <c:v>10.683999999999999</c:v>
                </c:pt>
                <c:pt idx="6">
                  <c:v>9.7540000000000013</c:v>
                </c:pt>
                <c:pt idx="7">
                  <c:v>8.5840000000000014</c:v>
                </c:pt>
                <c:pt idx="8">
                  <c:v>7.984</c:v>
                </c:pt>
                <c:pt idx="9">
                  <c:v>7.3549999999999969</c:v>
                </c:pt>
                <c:pt idx="10">
                  <c:v>7.9</c:v>
                </c:pt>
                <c:pt idx="11">
                  <c:v>7.742</c:v>
                </c:pt>
                <c:pt idx="12">
                  <c:v>7.3710000000000004</c:v>
                </c:pt>
                <c:pt idx="13">
                  <c:v>6.931</c:v>
                </c:pt>
                <c:pt idx="14">
                  <c:v>6.7679999999999971</c:v>
                </c:pt>
                <c:pt idx="15">
                  <c:v>5.7030000000000003</c:v>
                </c:pt>
                <c:pt idx="16">
                  <c:v>5.2880000000000003</c:v>
                </c:pt>
                <c:pt idx="17">
                  <c:v>4.8609999999999971</c:v>
                </c:pt>
                <c:pt idx="18">
                  <c:v>4.4379999999999997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'NO3'!$D$6</c:f>
              <c:strCache>
                <c:ptCount val="1"/>
                <c:pt idx="0">
                  <c:v>St.2301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cat>
            <c:numRef>
              <c:f>'NO3'!$A$7:$A$25</c:f>
              <c:numCache>
                <c:formatCode>m/d/yyyy</c:formatCode>
                <c:ptCount val="19"/>
                <c:pt idx="0">
                  <c:v>41611</c:v>
                </c:pt>
                <c:pt idx="1">
                  <c:v>41618</c:v>
                </c:pt>
                <c:pt idx="2">
                  <c:v>41625</c:v>
                </c:pt>
                <c:pt idx="3">
                  <c:v>41631</c:v>
                </c:pt>
                <c:pt idx="4">
                  <c:v>41638</c:v>
                </c:pt>
                <c:pt idx="5">
                  <c:v>41646</c:v>
                </c:pt>
                <c:pt idx="6">
                  <c:v>41653</c:v>
                </c:pt>
                <c:pt idx="7">
                  <c:v>41660</c:v>
                </c:pt>
                <c:pt idx="8">
                  <c:v>41667</c:v>
                </c:pt>
                <c:pt idx="9">
                  <c:v>41674</c:v>
                </c:pt>
                <c:pt idx="10">
                  <c:v>41681</c:v>
                </c:pt>
                <c:pt idx="11">
                  <c:v>41688</c:v>
                </c:pt>
                <c:pt idx="12">
                  <c:v>41695</c:v>
                </c:pt>
                <c:pt idx="13">
                  <c:v>41701</c:v>
                </c:pt>
                <c:pt idx="14">
                  <c:v>41709</c:v>
                </c:pt>
                <c:pt idx="15">
                  <c:v>41716</c:v>
                </c:pt>
                <c:pt idx="16">
                  <c:v>41723</c:v>
                </c:pt>
                <c:pt idx="17">
                  <c:v>41729</c:v>
                </c:pt>
                <c:pt idx="18">
                  <c:v>41737</c:v>
                </c:pt>
              </c:numCache>
            </c:numRef>
          </c:cat>
          <c:val>
            <c:numRef>
              <c:f>'NO3'!$D$7:$D$25</c:f>
              <c:numCache>
                <c:formatCode>General</c:formatCode>
                <c:ptCount val="19"/>
                <c:pt idx="1">
                  <c:v>10.353</c:v>
                </c:pt>
                <c:pt idx="2">
                  <c:v>9.1989999999999998</c:v>
                </c:pt>
                <c:pt idx="3">
                  <c:v>11.616</c:v>
                </c:pt>
                <c:pt idx="4">
                  <c:v>10.984</c:v>
                </c:pt>
                <c:pt idx="5">
                  <c:v>10.872</c:v>
                </c:pt>
                <c:pt idx="6">
                  <c:v>9.5389999999999997</c:v>
                </c:pt>
                <c:pt idx="7">
                  <c:v>8.1870000000000012</c:v>
                </c:pt>
                <c:pt idx="8">
                  <c:v>8.016</c:v>
                </c:pt>
                <c:pt idx="9">
                  <c:v>7.2290000000000001</c:v>
                </c:pt>
                <c:pt idx="10">
                  <c:v>7.7629999999999972</c:v>
                </c:pt>
                <c:pt idx="11">
                  <c:v>7.5649999999999968</c:v>
                </c:pt>
                <c:pt idx="12">
                  <c:v>7.3919999999999986</c:v>
                </c:pt>
                <c:pt idx="13">
                  <c:v>7.0529999999999973</c:v>
                </c:pt>
                <c:pt idx="14">
                  <c:v>6.9459999999999997</c:v>
                </c:pt>
                <c:pt idx="15">
                  <c:v>6.4720000000000004</c:v>
                </c:pt>
                <c:pt idx="16">
                  <c:v>5.7679999999999971</c:v>
                </c:pt>
                <c:pt idx="17">
                  <c:v>5.1679999999999957</c:v>
                </c:pt>
                <c:pt idx="18">
                  <c:v>4.8780000000000001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'NO3'!$E$6</c:f>
              <c:strCache>
                <c:ptCount val="1"/>
                <c:pt idx="0">
                  <c:v>St.2401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cat>
            <c:numRef>
              <c:f>'NO3'!$A$7:$A$25</c:f>
              <c:numCache>
                <c:formatCode>m/d/yyyy</c:formatCode>
                <c:ptCount val="19"/>
                <c:pt idx="0">
                  <c:v>41611</c:v>
                </c:pt>
                <c:pt idx="1">
                  <c:v>41618</c:v>
                </c:pt>
                <c:pt idx="2">
                  <c:v>41625</c:v>
                </c:pt>
                <c:pt idx="3">
                  <c:v>41631</c:v>
                </c:pt>
                <c:pt idx="4">
                  <c:v>41638</c:v>
                </c:pt>
                <c:pt idx="5">
                  <c:v>41646</c:v>
                </c:pt>
                <c:pt idx="6">
                  <c:v>41653</c:v>
                </c:pt>
                <c:pt idx="7">
                  <c:v>41660</c:v>
                </c:pt>
                <c:pt idx="8">
                  <c:v>41667</c:v>
                </c:pt>
                <c:pt idx="9">
                  <c:v>41674</c:v>
                </c:pt>
                <c:pt idx="10">
                  <c:v>41681</c:v>
                </c:pt>
                <c:pt idx="11">
                  <c:v>41688</c:v>
                </c:pt>
                <c:pt idx="12">
                  <c:v>41695</c:v>
                </c:pt>
                <c:pt idx="13">
                  <c:v>41701</c:v>
                </c:pt>
                <c:pt idx="14">
                  <c:v>41709</c:v>
                </c:pt>
                <c:pt idx="15">
                  <c:v>41716</c:v>
                </c:pt>
                <c:pt idx="16">
                  <c:v>41723</c:v>
                </c:pt>
                <c:pt idx="17">
                  <c:v>41729</c:v>
                </c:pt>
                <c:pt idx="18">
                  <c:v>41737</c:v>
                </c:pt>
              </c:numCache>
            </c:numRef>
          </c:cat>
          <c:val>
            <c:numRef>
              <c:f>'NO3'!$E$7:$E$25</c:f>
              <c:numCache>
                <c:formatCode>General</c:formatCode>
                <c:ptCount val="19"/>
                <c:pt idx="0">
                  <c:v>5.0860000000000003</c:v>
                </c:pt>
                <c:pt idx="1">
                  <c:v>8.7319999999999993</c:v>
                </c:pt>
                <c:pt idx="2">
                  <c:v>7.1279999999999957</c:v>
                </c:pt>
                <c:pt idx="3">
                  <c:v>9.0630000000000006</c:v>
                </c:pt>
                <c:pt idx="4">
                  <c:v>8.7349999999999994</c:v>
                </c:pt>
                <c:pt idx="5">
                  <c:v>9.0589999999999993</c:v>
                </c:pt>
                <c:pt idx="6">
                  <c:v>7.9660000000000002</c:v>
                </c:pt>
                <c:pt idx="7">
                  <c:v>6.9420000000000002</c:v>
                </c:pt>
                <c:pt idx="8">
                  <c:v>6.6609999999999969</c:v>
                </c:pt>
                <c:pt idx="9">
                  <c:v>6.0639999999999974</c:v>
                </c:pt>
                <c:pt idx="10">
                  <c:v>6.5330000000000004</c:v>
                </c:pt>
                <c:pt idx="11">
                  <c:v>6.43</c:v>
                </c:pt>
                <c:pt idx="12">
                  <c:v>6.266</c:v>
                </c:pt>
                <c:pt idx="13">
                  <c:v>5.9889999999999999</c:v>
                </c:pt>
                <c:pt idx="14">
                  <c:v>5.6790000000000003</c:v>
                </c:pt>
                <c:pt idx="15">
                  <c:v>5.6379999999999972</c:v>
                </c:pt>
                <c:pt idx="16">
                  <c:v>4.4800000000000004</c:v>
                </c:pt>
                <c:pt idx="17">
                  <c:v>4.3019999999999996</c:v>
                </c:pt>
                <c:pt idx="18">
                  <c:v>4.0469999999999997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575040"/>
        <c:axId val="33030912"/>
      </c:lineChart>
      <c:dateAx>
        <c:axId val="31575040"/>
        <c:scaling>
          <c:orientation val="minMax"/>
        </c:scaling>
        <c:delete val="0"/>
        <c:axPos val="b"/>
        <c:numFmt formatCode="dd\-mm\-yy;@" sourceLinked="0"/>
        <c:majorTickMark val="out"/>
        <c:minorTickMark val="none"/>
        <c:tickLblPos val="nextTo"/>
        <c:crossAx val="33030912"/>
        <c:crosses val="autoZero"/>
        <c:auto val="1"/>
        <c:lblOffset val="100"/>
        <c:baseTimeUnit val="days"/>
      </c:dateAx>
      <c:valAx>
        <c:axId val="330309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NO3- (mg/L)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1575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3849688" y="9195118"/>
            <a:ext cx="2933700" cy="233192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393071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C0CF0E-1A96-4167-9B9C-14DA2945C64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2" name="Tekstfelt 1"/>
          <p:cNvSpPr txBox="1"/>
          <p:nvPr/>
        </p:nvSpPr>
        <p:spPr>
          <a:xfrm>
            <a:off x="374501" y="9195120"/>
            <a:ext cx="2160240" cy="58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SEGES P/S</a:t>
            </a:r>
            <a:br>
              <a:rPr lang="da-DK" dirty="0" smtClean="0"/>
            </a:br>
            <a:r>
              <a:rPr lang="da-DK" sz="1400" dirty="0" smtClean="0"/>
              <a:t>seges.dk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984954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733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4955"/>
            <a:ext cx="5438775" cy="4467386"/>
          </a:xfrm>
          <a:prstGeom prst="rect">
            <a:avLst/>
          </a:prstGeom>
        </p:spPr>
        <p:txBody>
          <a:bodyPr vert="horz" lIns="92665" tIns="46333" rIns="92665" bIns="46333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310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310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FE4F35-38D1-4586-8062-C0D74F49BC4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5626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  <p:sp>
        <p:nvSpPr>
          <p:cNvPr id="27652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/>
            <a:fld id="{591EB0B3-5DF7-4E09-812F-6368AD944AA2}" type="slidenum">
              <a:rPr lang="da-DK" sz="1200" smtClean="0"/>
              <a:pPr defTabSz="914400" eaLnBrk="1" hangingPunct="1"/>
              <a:t>3</a:t>
            </a:fld>
            <a:endParaRPr lang="da-DK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441BC-41D8-9345-A638-4752CDE1ED0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3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Den første</a:t>
            </a:r>
            <a:r>
              <a:rPr lang="da-DK" baseline="0" dirty="0" smtClean="0"/>
              <a:t> pil angiver, der hvor styrniveauet blev hævet.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441BC-41D8-9345-A638-4752CDE1ED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8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ES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km\Dropbox\Power Point\SEGES\Hjorrne3_linked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4" y="-11038"/>
            <a:ext cx="9143999" cy="47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260276" y="4090646"/>
            <a:ext cx="7696100" cy="1268996"/>
          </a:xfrm>
        </p:spPr>
        <p:txBody>
          <a:bodyPr anchor="ctr">
            <a:normAutofit/>
          </a:bodyPr>
          <a:lstStyle>
            <a:lvl1pPr algn="l">
              <a:defRPr sz="2800" b="1" i="0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a-DK" noProof="1" smtClean="0"/>
              <a:t>Klik for at tilføje tekst</a:t>
            </a:r>
            <a:endParaRPr lang="da-DK" noProof="1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55898" y="2644924"/>
            <a:ext cx="5031804" cy="936103"/>
          </a:xfrm>
        </p:spPr>
        <p:txBody>
          <a:bodyPr anchor="t">
            <a:noAutofit/>
          </a:bodyPr>
          <a:lstStyle>
            <a:lvl1pPr marL="0" indent="0">
              <a:buNone/>
              <a:defRPr sz="2000" b="1" baseline="0">
                <a:solidFill>
                  <a:schemeClr val="accent1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noProof="1" smtClean="0"/>
              <a:t>Klik for at tilføje forfatter og hovedafdeling</a:t>
            </a:r>
          </a:p>
        </p:txBody>
      </p:sp>
      <p:sp>
        <p:nvSpPr>
          <p:cNvPr id="13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260276" y="1912145"/>
            <a:ext cx="3591644" cy="72476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noProof="1" smtClean="0"/>
              <a:t>Klik for at tilføje sted og dato</a:t>
            </a:r>
          </a:p>
        </p:txBody>
      </p:sp>
      <p:sp>
        <p:nvSpPr>
          <p:cNvPr id="7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285358" y="5676076"/>
            <a:ext cx="2486442" cy="11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1825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0" algn="l"/>
              </a:tabLst>
              <a:defRPr lang="da-DK" sz="105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825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da-DK" noProof="1" smtClean="0"/>
              <a:t>Klik og indsæt LD-logo her. Q:\SEGES_Visuel_identitet\PowerPoint\Skabeloner\Grafik til SEGES pptx</a:t>
            </a:r>
          </a:p>
          <a:p>
            <a:pPr marL="447675" marR="0" lvl="0" indent="-44767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noProof="1" smtClean="0"/>
          </a:p>
          <a:p>
            <a:pPr lvl="0"/>
            <a:endParaRPr lang="da-DK" noProof="1" smtClean="0"/>
          </a:p>
          <a:p>
            <a:pPr lvl="0"/>
            <a:r>
              <a:rPr lang="da-DK" noProof="1" smtClean="0"/>
              <a:t> </a:t>
            </a:r>
            <a:br>
              <a:rPr lang="da-DK" noProof="1" smtClean="0"/>
            </a:br>
            <a:endParaRPr lang="da-DK" noProof="1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2843808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1" smtClean="0"/>
              <a:t>Klik og indsæt gudp-logo </a:t>
            </a:r>
            <a:br>
              <a:rPr lang="da-DK" noProof="1" smtClean="0"/>
            </a:br>
            <a:r>
              <a:rPr lang="da-DK" noProof="1" smtClean="0"/>
              <a:t>eller fond-logo her. Q:\SEGES_Visuel_identitet\PowerPoint\Skabeloner\Grafik til SEGES pptx</a:t>
            </a:r>
          </a:p>
          <a:p>
            <a:pPr lvl="0"/>
            <a:endParaRPr lang="da-DK" noProof="1" smtClean="0"/>
          </a:p>
          <a:p>
            <a:pPr lvl="0"/>
            <a:endParaRPr lang="da-DK" noProof="1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8" hasCustomPrompt="1"/>
          </p:nvPr>
        </p:nvSpPr>
        <p:spPr>
          <a:xfrm>
            <a:off x="4831686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1" smtClean="0"/>
              <a:t>Klik og indsæt gudp-logo </a:t>
            </a:r>
            <a:br>
              <a:rPr lang="da-DK" noProof="1" smtClean="0"/>
            </a:br>
            <a:r>
              <a:rPr lang="da-DK" noProof="1" smtClean="0"/>
              <a:t>eller fond-logo her. Q:\SEGES_Visuel_identitet\PowerPoint\Skabeloner\Grafik til SEGES pptx</a:t>
            </a:r>
          </a:p>
          <a:p>
            <a:pPr lvl="0"/>
            <a:endParaRPr lang="da-DK" noProof="1" smtClean="0"/>
          </a:p>
        </p:txBody>
      </p:sp>
      <p:pic>
        <p:nvPicPr>
          <p:cNvPr id="10" name="Picture 2" descr="C:\Users\akm\Dropbox\Power Point\SEGES\Seges_logo_RG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3333" y="6041538"/>
            <a:ext cx="1844342" cy="64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686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og indholds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2" name="Pladsholder til indhold 11"/>
          <p:cNvSpPr>
            <a:spLocks noGrp="1"/>
          </p:cNvSpPr>
          <p:nvPr>
            <p:ph sz="quarter" idx="17"/>
          </p:nvPr>
        </p:nvSpPr>
        <p:spPr>
          <a:xfrm>
            <a:off x="971550" y="2124075"/>
            <a:ext cx="7715250" cy="4184650"/>
          </a:xfrm>
        </p:spPr>
        <p:txBody>
          <a:bodyPr/>
          <a:lstStyle>
            <a:lvl1pPr marL="447675" indent="-447675">
              <a:defRPr/>
            </a:lvl1pPr>
            <a:lvl2pPr marL="863600" indent="-415925">
              <a:defRPr/>
            </a:lvl2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2292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n 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B356B3-D860-43D0-89F9-5C31E051E691}" type="datetime3">
              <a:rPr lang="en-US" smtClean="0"/>
              <a:pPr>
                <a:defRPr/>
              </a:pPr>
              <a:t>11 November 2015</a:t>
            </a:fld>
            <a:endParaRPr lang="da-DK" dirty="0"/>
          </a:p>
        </p:txBody>
      </p:sp>
      <p:sp>
        <p:nvSpPr>
          <p:cNvPr id="6" name="Pladsholder til dias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B83ACE-7262-49F6-96C3-9405D7838815}" type="slidenum">
              <a:rPr lang="da-DK"/>
              <a:pPr>
                <a:defRPr/>
              </a:pPr>
              <a:t>‹nr.›</a:t>
            </a:fld>
            <a:r>
              <a:rPr lang="da-DK" dirty="0">
                <a:solidFill>
                  <a:schemeClr val="bg1"/>
                </a:solidFill>
              </a:rPr>
              <a:t>...</a:t>
            </a:r>
            <a:r>
              <a:rPr lang="da-DK" dirty="0"/>
              <a:t>|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0833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C02F-EABE-45B9-ADE0-FBC26C4C2CCC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D258-5CA4-49E4-9565-43673D29C93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6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noProof="1" smtClean="0"/>
              <a:t>Klik for at redigere i master</a:t>
            </a:r>
            <a:endParaRPr lang="da-DK" noProof="1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a-DK" noProof="1" smtClean="0"/>
              <a:t>Klik for at redigere i master</a:t>
            </a:r>
          </a:p>
          <a:p>
            <a:pPr lvl="1"/>
            <a:r>
              <a:rPr lang="da-DK" noProof="1" smtClean="0"/>
              <a:t>Andet niveau</a:t>
            </a:r>
          </a:p>
          <a:p>
            <a:pPr lvl="2"/>
            <a:r>
              <a:rPr lang="da-DK" noProof="1" smtClean="0"/>
              <a:t>Tredje niveau</a:t>
            </a:r>
          </a:p>
          <a:p>
            <a:pPr lvl="3"/>
            <a:r>
              <a:rPr lang="da-DK" noProof="1" smtClean="0"/>
              <a:t>Fjerde niveau</a:t>
            </a:r>
          </a:p>
          <a:p>
            <a:pPr lvl="4"/>
            <a:r>
              <a:rPr lang="da-DK" noProof="1" smtClean="0"/>
              <a:t>Femte niveau</a:t>
            </a:r>
            <a:endParaRPr lang="da-DK" noProof="1"/>
          </a:p>
        </p:txBody>
      </p:sp>
      <p:pic>
        <p:nvPicPr>
          <p:cNvPr id="9" name="Billede 8" descr="grafik2.png"/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5434473"/>
            <a:ext cx="2699791" cy="1423527"/>
          </a:xfrm>
          <a:prstGeom prst="rect">
            <a:avLst/>
          </a:prstGeom>
        </p:spPr>
      </p:pic>
      <p:pic>
        <p:nvPicPr>
          <p:cNvPr id="11" name="Picture 2" descr="C:\Users\akm\Dropbox\Power Point\SEGES\Seges_logo_RG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403" y="6287969"/>
            <a:ext cx="1320310" cy="46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ladsholder til dato 1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13" name="Pladsholder til sidefod 1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14" name="Pladsholder til diasnumm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35404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285358" y="5676076"/>
            <a:ext cx="2486442" cy="11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1" smtClean="0"/>
              <a:t>Klik og indsæt LD-logo her. Q:\SEGES_Visuel_identitet\PowerPoint\Skabeloner\Grafik til SEGES pptx</a:t>
            </a:r>
          </a:p>
          <a:p>
            <a:pPr lvl="0"/>
            <a:endParaRPr lang="da-DK" noProof="1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2843808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1" smtClean="0"/>
              <a:t>Klik og indsæt gudp-logo </a:t>
            </a:r>
            <a:br>
              <a:rPr lang="da-DK" noProof="1" smtClean="0"/>
            </a:br>
            <a:r>
              <a:rPr lang="da-DK" noProof="1" smtClean="0"/>
              <a:t>eller fond-logo herQ:\SEGES_Visuel_identitet\PowerPoint\Skabeloner\Grafik til SEGES pptx</a:t>
            </a:r>
          </a:p>
          <a:p>
            <a:pPr lvl="0"/>
            <a:endParaRPr lang="da-DK" noProof="1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 hasCustomPrompt="1"/>
          </p:nvPr>
        </p:nvSpPr>
        <p:spPr>
          <a:xfrm>
            <a:off x="4831686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1" smtClean="0"/>
              <a:t>Klik og indsæt gudp-logo </a:t>
            </a:r>
            <a:br>
              <a:rPr lang="da-DK" noProof="1" smtClean="0"/>
            </a:br>
            <a:r>
              <a:rPr lang="da-DK" noProof="1" smtClean="0"/>
              <a:t>eller fond-logo her. Q:\SEGES_Visuel_identitet\PowerPoint\Skabeloner\Grafik til SEGES pptx</a:t>
            </a:r>
          </a:p>
          <a:p>
            <a:pPr lvl="0"/>
            <a:endParaRPr lang="da-DK" noProof="1"/>
          </a:p>
        </p:txBody>
      </p:sp>
      <p:sp>
        <p:nvSpPr>
          <p:cNvPr id="17" name="Titel 1"/>
          <p:cNvSpPr>
            <a:spLocks noGrp="1"/>
          </p:cNvSpPr>
          <p:nvPr>
            <p:ph type="ctrTitle" hasCustomPrompt="1"/>
          </p:nvPr>
        </p:nvSpPr>
        <p:spPr>
          <a:xfrm>
            <a:off x="285358" y="4090646"/>
            <a:ext cx="7696100" cy="850522"/>
          </a:xfrm>
        </p:spPr>
        <p:txBody>
          <a:bodyPr anchor="ctr">
            <a:normAutofit/>
          </a:bodyPr>
          <a:lstStyle>
            <a:lvl1pPr algn="l">
              <a:defRPr sz="2400" b="1" i="0" cap="all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a-DK" noProof="1" smtClean="0"/>
              <a:t>Klik for at tilføje tekst</a:t>
            </a:r>
            <a:endParaRPr lang="da-DK" noProof="1"/>
          </a:p>
        </p:txBody>
      </p:sp>
      <p:sp>
        <p:nvSpPr>
          <p:cNvPr id="18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82630" y="4999603"/>
            <a:ext cx="6449610" cy="67814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noProof="1" smtClean="0"/>
              <a:t>Klik for at tilføje forfatter og afdeling</a:t>
            </a:r>
          </a:p>
        </p:txBody>
      </p:sp>
      <p:sp>
        <p:nvSpPr>
          <p:cNvPr id="20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876256" y="4999603"/>
            <a:ext cx="2079476" cy="676474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noProof="1" smtClean="0"/>
              <a:t>Klik for at tilføje sted og dato</a:t>
            </a:r>
          </a:p>
        </p:txBody>
      </p:sp>
      <p:pic>
        <p:nvPicPr>
          <p:cNvPr id="3075" name="Picture 3" descr="C:\Users\akm\Dropbox\Power Point\SEGES\pptforside_man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7029"/>
            <a:ext cx="91440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km\Dropbox\Power Point\SEGES\Seges_logo_RGB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8128" y="6096356"/>
            <a:ext cx="1844342" cy="64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9461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- logo+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noProof="1" smtClean="0"/>
              <a:t>Klik for at redigere i master</a:t>
            </a:r>
            <a:endParaRPr lang="da-DK" noProof="1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a-DK" noProof="1" smtClean="0"/>
              <a:t>Klik for at redigere i master</a:t>
            </a:r>
          </a:p>
          <a:p>
            <a:pPr lvl="1"/>
            <a:r>
              <a:rPr lang="da-DK" noProof="1" smtClean="0"/>
              <a:t>Andet niveau</a:t>
            </a:r>
          </a:p>
          <a:p>
            <a:pPr lvl="2"/>
            <a:r>
              <a:rPr lang="da-DK" noProof="1" smtClean="0"/>
              <a:t>Tredje niveau</a:t>
            </a:r>
          </a:p>
          <a:p>
            <a:pPr lvl="3"/>
            <a:r>
              <a:rPr lang="da-DK" noProof="1" smtClean="0"/>
              <a:t>Fjerde niveau</a:t>
            </a:r>
          </a:p>
          <a:p>
            <a:pPr lvl="4"/>
            <a:r>
              <a:rPr lang="da-DK" noProof="1" smtClean="0"/>
              <a:t>Femte niveau</a:t>
            </a:r>
            <a:endParaRPr lang="da-DK" noProof="1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12" name="Pladsholder til diasnumm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7021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6482680" cy="1143000"/>
          </a:xfrm>
        </p:spPr>
        <p:txBody>
          <a:bodyPr/>
          <a:lstStyle/>
          <a:p>
            <a:r>
              <a:rPr lang="da-DK" noProof="1" smtClean="0"/>
              <a:t>Klik for at redigere i master</a:t>
            </a:r>
            <a:endParaRPr lang="da-DK" noProof="1"/>
          </a:p>
        </p:txBody>
      </p:sp>
      <p:pic>
        <p:nvPicPr>
          <p:cNvPr id="7" name="Billede 6" descr="Udsnit_mønster_V2.png"/>
          <p:cNvPicPr>
            <a:picLocks noChangeAspect="1"/>
          </p:cNvPicPr>
          <p:nvPr userDrawn="1"/>
        </p:nvPicPr>
        <p:blipFill>
          <a:blip r:embed="rId2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28" r="5859"/>
          <a:stretch>
            <a:fillRect/>
          </a:stretch>
        </p:blipFill>
        <p:spPr>
          <a:xfrm>
            <a:off x="6151044" y="0"/>
            <a:ext cx="2992956" cy="3048000"/>
          </a:xfrm>
          <a:prstGeom prst="rect">
            <a:avLst/>
          </a:prstGeom>
        </p:spPr>
      </p:pic>
      <p:sp>
        <p:nvSpPr>
          <p:cNvPr id="9" name="Pladsholder til indhold 8"/>
          <p:cNvSpPr>
            <a:spLocks noGrp="1"/>
          </p:cNvSpPr>
          <p:nvPr>
            <p:ph sz="quarter" idx="12"/>
          </p:nvPr>
        </p:nvSpPr>
        <p:spPr>
          <a:xfrm>
            <a:off x="609600" y="1628775"/>
            <a:ext cx="7462838" cy="4248150"/>
          </a:xfrm>
        </p:spPr>
        <p:txBody>
          <a:bodyPr/>
          <a:lstStyle/>
          <a:p>
            <a:pPr lvl="0"/>
            <a:r>
              <a:rPr lang="da-DK" noProof="1" smtClean="0"/>
              <a:t>Klik for at redigere i master</a:t>
            </a:r>
          </a:p>
          <a:p>
            <a:pPr lvl="1"/>
            <a:r>
              <a:rPr lang="da-DK" noProof="1" smtClean="0"/>
              <a:t>Andet niveau</a:t>
            </a:r>
          </a:p>
          <a:p>
            <a:pPr lvl="2"/>
            <a:r>
              <a:rPr lang="da-DK" noProof="1" smtClean="0"/>
              <a:t>Tredje niveau</a:t>
            </a:r>
          </a:p>
          <a:p>
            <a:pPr lvl="3"/>
            <a:r>
              <a:rPr lang="da-DK" noProof="1" smtClean="0"/>
              <a:t>Fjerde niveau</a:t>
            </a:r>
          </a:p>
          <a:p>
            <a:pPr lvl="4"/>
            <a:r>
              <a:rPr lang="da-DK" noProof="1" smtClean="0"/>
              <a:t>Femte niveau</a:t>
            </a:r>
            <a:endParaRPr lang="da-DK" noProof="1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13" name="Pladsholder til diasnumm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62175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3608" y="4048456"/>
            <a:ext cx="7200400" cy="1684800"/>
          </a:xfrm>
        </p:spPr>
        <p:txBody>
          <a:bodyPr anchor="t">
            <a:normAutofit/>
          </a:bodyPr>
          <a:lstStyle>
            <a:lvl1pPr algn="l">
              <a:defRPr sz="2800" b="0" cap="all" baseline="0">
                <a:solidFill>
                  <a:schemeClr val="accent1"/>
                </a:solidFill>
              </a:defRPr>
            </a:lvl1pPr>
          </a:lstStyle>
          <a:p>
            <a:r>
              <a:rPr lang="da-DK" noProof="1" smtClean="0"/>
              <a:t>Klik for at tilføje en </a:t>
            </a:r>
            <a:br>
              <a:rPr lang="da-DK" noProof="1" smtClean="0"/>
            </a:br>
            <a:r>
              <a:rPr lang="da-DK" noProof="1" smtClean="0"/>
              <a:t>sekundær tekst</a:t>
            </a:r>
            <a:endParaRPr lang="da-DK" noProof="1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043608" y="2380456"/>
            <a:ext cx="7200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noProof="1" smtClean="0"/>
              <a:t>Klik for at tilføje tekst</a:t>
            </a:r>
          </a:p>
        </p:txBody>
      </p:sp>
      <p:pic>
        <p:nvPicPr>
          <p:cNvPr id="6" name="Picture 7" descr="C:\Users\akm\Dropbox\Power Point\SEGES\Hjorrne3_linked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713" y="0"/>
            <a:ext cx="5336287" cy="27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13" name="Pladsholder til dias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i fuld stør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609600" y="1628800"/>
            <a:ext cx="3887788" cy="4536504"/>
          </a:xfrm>
        </p:spPr>
        <p:txBody>
          <a:bodyPr/>
          <a:lstStyle>
            <a:lvl1pPr latinLnBrk="0">
              <a:defRPr lang="da-DK" sz="2400"/>
            </a:lvl1pPr>
            <a:lvl2pPr>
              <a:defRPr lang="da-DK" sz="2000"/>
            </a:lvl2pPr>
            <a:lvl3pPr>
              <a:defRPr lang="da-DK" sz="1800"/>
            </a:lvl3pPr>
            <a:lvl4pPr>
              <a:defRPr lang="da-DK" sz="1600"/>
            </a:lvl4pPr>
            <a:lvl5pPr>
              <a:defRPr lang="da-DK" sz="1600"/>
            </a:lvl5pPr>
            <a:lvl6pPr>
              <a:defRPr lang="da-DK" sz="1600"/>
            </a:lvl6pPr>
            <a:lvl7pPr>
              <a:defRPr lang="da-DK" sz="1600"/>
            </a:lvl7pPr>
            <a:lvl8pPr>
              <a:defRPr lang="da-DK" sz="1600"/>
            </a:lvl8pPr>
            <a:lvl9pPr>
              <a:defRPr lang="da-DK" sz="1600"/>
            </a:lvl9pPr>
          </a:lstStyle>
          <a:p>
            <a:pPr lvl="0"/>
            <a:r>
              <a:rPr lang="da-DK" noProof="1" smtClean="0"/>
              <a:t>Klik for at redigere i master</a:t>
            </a:r>
          </a:p>
          <a:p>
            <a:pPr lvl="1"/>
            <a:r>
              <a:rPr lang="da-DK" noProof="1" smtClean="0"/>
              <a:t>Andet niveau</a:t>
            </a:r>
          </a:p>
          <a:p>
            <a:pPr lvl="2"/>
            <a:r>
              <a:rPr lang="da-DK" noProof="1" smtClean="0"/>
              <a:t>Tredje niveau</a:t>
            </a:r>
          </a:p>
          <a:p>
            <a:pPr lvl="3"/>
            <a:r>
              <a:rPr lang="da-DK" noProof="1" smtClean="0"/>
              <a:t>Fjerde niveau</a:t>
            </a:r>
          </a:p>
          <a:p>
            <a:pPr lvl="4"/>
            <a:r>
              <a:rPr lang="da-DK" noProof="1" smtClean="0"/>
              <a:t>Femte niveau</a:t>
            </a:r>
            <a:endParaRPr lang="da-DK" noProof="1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716016" y="1628800"/>
            <a:ext cx="3970784" cy="4536504"/>
          </a:xfrm>
        </p:spPr>
        <p:txBody>
          <a:bodyPr/>
          <a:lstStyle>
            <a:lvl1pPr latinLnBrk="0">
              <a:defRPr lang="da-DK" sz="2400"/>
            </a:lvl1pPr>
            <a:lvl2pPr>
              <a:defRPr lang="da-DK" sz="2000"/>
            </a:lvl2pPr>
            <a:lvl3pPr>
              <a:defRPr lang="da-DK" sz="1800"/>
            </a:lvl3pPr>
            <a:lvl4pPr>
              <a:defRPr lang="da-DK" sz="1600"/>
            </a:lvl4pPr>
            <a:lvl5pPr>
              <a:defRPr lang="da-DK" sz="1600"/>
            </a:lvl5pPr>
            <a:lvl6pPr>
              <a:defRPr lang="da-DK" sz="1600"/>
            </a:lvl6pPr>
            <a:lvl7pPr>
              <a:defRPr lang="da-DK" sz="1600"/>
            </a:lvl7pPr>
            <a:lvl8pPr>
              <a:defRPr lang="da-DK" sz="1600"/>
            </a:lvl8pPr>
            <a:lvl9pPr>
              <a:defRPr lang="da-DK" sz="1600"/>
            </a:lvl9pPr>
          </a:lstStyle>
          <a:p>
            <a:pPr lvl="0"/>
            <a:r>
              <a:rPr lang="da-DK" noProof="1" smtClean="0"/>
              <a:t>Klik for at redigere i master</a:t>
            </a:r>
          </a:p>
          <a:p>
            <a:pPr lvl="1"/>
            <a:r>
              <a:rPr lang="da-DK" noProof="1" smtClean="0"/>
              <a:t>Andet niveau</a:t>
            </a:r>
          </a:p>
          <a:p>
            <a:pPr lvl="2"/>
            <a:r>
              <a:rPr lang="da-DK" noProof="1" smtClean="0"/>
              <a:t>Tredje niveau</a:t>
            </a:r>
          </a:p>
          <a:p>
            <a:pPr lvl="3"/>
            <a:r>
              <a:rPr lang="da-DK" noProof="1" smtClean="0"/>
              <a:t>Fjerde niveau</a:t>
            </a:r>
          </a:p>
          <a:p>
            <a:pPr lvl="4"/>
            <a:r>
              <a:rPr lang="da-DK" noProof="1" smtClean="0"/>
              <a:t>Femte niveau</a:t>
            </a:r>
            <a:endParaRPr lang="da-DK" noProof="1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1" smtClean="0"/>
              <a:t>Klik for at redigere i master</a:t>
            </a:r>
            <a:endParaRPr lang="da-DK" noProof="1"/>
          </a:p>
        </p:txBody>
      </p:sp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13" name="Pladsholder til dias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3EB9D1-BF0F-45B7-95C3-33C3CD346133}" type="slidenum">
              <a:rPr lang="en-US" smtClean="0"/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45529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SP Certificering+DanAv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km\Dropbox\Power Point\SEGES\Grafik til SEGES pptx\ISO90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5916091"/>
            <a:ext cx="150727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km\Dropbox\Power Point\SEGES\Grafik til SEGES pptx\DanAvl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5949280"/>
            <a:ext cx="1539776" cy="8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2506913" y="5877272"/>
            <a:ext cx="2137095" cy="97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1" smtClean="0"/>
              <a:t>Klik og indsæt LD-logo her Q:\SEGES_Visuel_identitet\PowerPoint\Skabeloner\Grafik til SEGES pptx</a:t>
            </a:r>
          </a:p>
          <a:p>
            <a:pPr lvl="0"/>
            <a:endParaRPr lang="da-DK" noProof="1" smtClean="0"/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285358" y="4090646"/>
            <a:ext cx="7696100" cy="850522"/>
          </a:xfrm>
        </p:spPr>
        <p:txBody>
          <a:bodyPr anchor="ctr">
            <a:normAutofit/>
          </a:bodyPr>
          <a:lstStyle>
            <a:lvl1pPr algn="l">
              <a:defRPr sz="2400" b="1" i="0" cap="all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a-DK" noProof="1" smtClean="0"/>
              <a:t>Klik for at tilføje tekst</a:t>
            </a:r>
            <a:endParaRPr lang="da-DK" noProof="1"/>
          </a:p>
        </p:txBody>
      </p:sp>
      <p:sp>
        <p:nvSpPr>
          <p:cNvPr id="15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82630" y="4999603"/>
            <a:ext cx="6449610" cy="67814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noProof="1" smtClean="0"/>
              <a:t>Klik for at tilføje forfatter og afdeling</a:t>
            </a:r>
          </a:p>
        </p:txBody>
      </p:sp>
      <p:sp>
        <p:nvSpPr>
          <p:cNvPr id="16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876256" y="4999603"/>
            <a:ext cx="2079476" cy="676474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sted og dato</a:t>
            </a:r>
          </a:p>
        </p:txBody>
      </p:sp>
      <p:pic>
        <p:nvPicPr>
          <p:cNvPr id="2050" name="Picture 2" descr="C:\Users\akm\Dropbox\Power Point\SEGES\SEGES_pptsvin.jp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407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km\Dropbox\Power Point\SEGES\Seges_logo_RGB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778" y="6109056"/>
            <a:ext cx="1844342" cy="64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968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km\Dropbox\Power Point\SEGES\Seges_logo_RGB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8403" y="6287969"/>
            <a:ext cx="1320310" cy="46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609600" y="404664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a-DK" noProof="1" smtClean="0"/>
              <a:t>Klik for at indsætte titel </a:t>
            </a:r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55576" y="6486797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13" name="Pladsholder til diasnummer 4"/>
          <p:cNvSpPr>
            <a:spLocks noGrp="1"/>
          </p:cNvSpPr>
          <p:nvPr>
            <p:ph type="sldNum" sz="quarter" idx="4"/>
          </p:nvPr>
        </p:nvSpPr>
        <p:spPr>
          <a:xfrm>
            <a:off x="0" y="6486797"/>
            <a:ext cx="711200" cy="365125"/>
          </a:xfrm>
          <a:prstGeom prst="rect">
            <a:avLst/>
          </a:prstGeom>
        </p:spPr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>
          <a:xfrm>
            <a:off x="609600" y="1556792"/>
            <a:ext cx="8077200" cy="4052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1" smtClean="0"/>
              <a:t>Klik for at redigere i master</a:t>
            </a:r>
          </a:p>
          <a:p>
            <a:pPr lvl="1"/>
            <a:r>
              <a:rPr lang="da-DK" noProof="1" smtClean="0"/>
              <a:t>Andet niveau</a:t>
            </a:r>
          </a:p>
          <a:p>
            <a:pPr lvl="2"/>
            <a:r>
              <a:rPr lang="da-DK" noProof="1" smtClean="0"/>
              <a:t>Tredje niveau</a:t>
            </a:r>
          </a:p>
          <a:p>
            <a:pPr lvl="3"/>
            <a:r>
              <a:rPr lang="da-DK" noProof="1" smtClean="0"/>
              <a:t>Fjerde niveau</a:t>
            </a:r>
          </a:p>
          <a:p>
            <a:pPr lvl="4"/>
            <a:r>
              <a:rPr lang="da-DK" noProof="1" smtClean="0"/>
              <a:t>Femte niveau</a:t>
            </a:r>
            <a:endParaRPr lang="da-DK" noProof="1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3124200" y="648679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9" r:id="rId3"/>
    <p:sldLayoutId id="2147483654" r:id="rId4"/>
    <p:sldLayoutId id="2147483667" r:id="rId5"/>
    <p:sldLayoutId id="2147483651" r:id="rId6"/>
    <p:sldLayoutId id="2147483652" r:id="rId7"/>
    <p:sldLayoutId id="2147483658" r:id="rId8"/>
    <p:sldLayoutId id="2147483666" r:id="rId9"/>
    <p:sldLayoutId id="2147483671" r:id="rId10"/>
    <p:sldLayoutId id="2147483672" r:id="rId11"/>
    <p:sldLayoutId id="2147483673" r:id="rId12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447675" indent="-447675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lang="en-US" sz="24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8636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2954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7272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1590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da-DK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jpeg"/><Relationship Id="rId4" Type="http://schemas.openxmlformats.org/officeDocument/2006/relationships/image" Target="../media/image4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7750" y="3717032"/>
            <a:ext cx="7696100" cy="1268996"/>
          </a:xfrm>
        </p:spPr>
        <p:txBody>
          <a:bodyPr/>
          <a:lstStyle/>
          <a:p>
            <a:r>
              <a:rPr lang="da-DK" dirty="0" smtClean="0"/>
              <a:t>Kontrolleret dræning</a:t>
            </a:r>
            <a:br>
              <a:rPr lang="da-DK" dirty="0" smtClean="0"/>
            </a:br>
            <a:r>
              <a:rPr lang="da-DK" dirty="0" smtClean="0"/>
              <a:t>Styret dræning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Søren Kolind Hvid</a:t>
            </a:r>
            <a:br>
              <a:rPr lang="da-DK" dirty="0" smtClean="0"/>
            </a:br>
            <a:r>
              <a:rPr lang="da-DK" dirty="0" smtClean="0"/>
              <a:t>Planter &amp; Miljø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7"/>
          </p:nvPr>
        </p:nvSpPr>
        <p:spPr>
          <a:xfrm>
            <a:off x="260276" y="1912145"/>
            <a:ext cx="4023692" cy="724767"/>
          </a:xfrm>
        </p:spPr>
        <p:txBody>
          <a:bodyPr/>
          <a:lstStyle/>
          <a:p>
            <a:r>
              <a:rPr lang="da-DK" dirty="0" smtClean="0"/>
              <a:t>NaturErhvervstyrelsen 2.9.2015</a:t>
            </a:r>
            <a:endParaRPr lang="da-DK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ladsholder til billede 5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8" name="Picture 2" descr="Q:\VFL_Visuel_Identitet\Særlige grafikfiler - fonde\GUDP_logoer\jpg\Maerke_gudp_FVM_RGB_gradueret.jpg"/>
          <p:cNvPicPr>
            <a:picLocks noGrp="1" noChangeAspect="1" noChangeArrowheads="1"/>
          </p:cNvPicPr>
          <p:nvPr>
            <p:ph type="pic" sz="quarter" idx="18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587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4294967295"/>
          </p:nvPr>
        </p:nvSpPr>
        <p:spPr>
          <a:xfrm>
            <a:off x="301625" y="6492875"/>
            <a:ext cx="8255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2EA3071-399C-41CA-B779-F21EED4EC28E}" type="slidenum">
              <a:rPr lang="da-DK" smtClean="0"/>
              <a:pPr>
                <a:defRPr/>
              </a:pPr>
              <a:t>10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552" y="409228"/>
            <a:ext cx="4464496" cy="1939652"/>
          </a:xfrm>
        </p:spPr>
        <p:txBody>
          <a:bodyPr/>
          <a:lstStyle/>
          <a:p>
            <a:r>
              <a:rPr lang="da-DK" dirty="0" smtClean="0"/>
              <a:t>Reguleringsbrønd til kontrolleret dræning fra USA</a:t>
            </a:r>
            <a:endParaRPr lang="da-DK" dirty="0"/>
          </a:p>
        </p:txBody>
      </p:sp>
      <p:pic>
        <p:nvPicPr>
          <p:cNvPr id="4098" name="Picture 2" descr="http://farmfutures.com/cdfm/Faress1/blog/20/dougmill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008463"/>
            <a:ext cx="3744416" cy="558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448726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Q:\VFL_Visuel_Identitet\Særlige grafikfiler - fonde\GUDP_logoer\jpg\Maerke_gudp_FVM_RGB_gradueret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8092" y="44625"/>
            <a:ext cx="1248810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635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4294967295"/>
          </p:nvPr>
        </p:nvSpPr>
        <p:spPr>
          <a:xfrm>
            <a:off x="301625" y="6492875"/>
            <a:ext cx="8255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2EA3071-399C-41CA-B779-F21EED4EC28E}" type="slidenum">
              <a:rPr lang="da-DK" smtClean="0"/>
              <a:pPr>
                <a:defRPr/>
              </a:pPr>
              <a:t>11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692696"/>
            <a:ext cx="7714800" cy="859532"/>
          </a:xfrm>
        </p:spPr>
        <p:txBody>
          <a:bodyPr/>
          <a:lstStyle/>
          <a:p>
            <a:r>
              <a:rPr lang="da-DK" dirty="0" smtClean="0"/>
              <a:t>Reguleringsbrønd - underjordisk</a:t>
            </a:r>
            <a:endParaRPr lang="da-DK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436" y="1484784"/>
            <a:ext cx="8856984" cy="164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266601" y="3284984"/>
            <a:ext cx="41889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/>
              <a:t>Reguleringsbrønd ved markkant.</a:t>
            </a:r>
            <a:br>
              <a:rPr lang="da-DK" sz="2000" b="1" dirty="0" smtClean="0"/>
            </a:br>
            <a:r>
              <a:rPr lang="da-DK" sz="2000" b="1" dirty="0" smtClean="0"/>
              <a:t>Herfra reguleres vandstanden i</a:t>
            </a:r>
            <a:br>
              <a:rPr lang="da-DK" sz="2000" b="1" dirty="0" smtClean="0"/>
            </a:br>
            <a:r>
              <a:rPr lang="da-DK" sz="2000" b="1" dirty="0" smtClean="0"/>
              <a:t>hele drænsystemet.</a:t>
            </a:r>
            <a:endParaRPr lang="da-DK" sz="2000" b="1" dirty="0"/>
          </a:p>
        </p:txBody>
      </p:sp>
      <p:sp>
        <p:nvSpPr>
          <p:cNvPr id="6" name="Tekstboks 5"/>
          <p:cNvSpPr txBox="1"/>
          <p:nvPr/>
        </p:nvSpPr>
        <p:spPr>
          <a:xfrm>
            <a:off x="4727406" y="3129806"/>
            <a:ext cx="44165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/>
              <a:t>Underjordisk reguleringsbrønd </a:t>
            </a:r>
            <a:br>
              <a:rPr lang="da-DK" sz="2000" b="1" dirty="0" smtClean="0"/>
            </a:br>
            <a:r>
              <a:rPr lang="da-DK" sz="2000" b="1" dirty="0" smtClean="0"/>
              <a:t>inde på marken.</a:t>
            </a:r>
            <a:br>
              <a:rPr lang="da-DK" sz="2000" b="1" dirty="0" smtClean="0"/>
            </a:br>
            <a:r>
              <a:rPr lang="da-DK" sz="2000" b="1" dirty="0" smtClean="0"/>
              <a:t>Aktiveres, når vandstanden hæves</a:t>
            </a:r>
            <a:br>
              <a:rPr lang="da-DK" sz="2000" b="1" dirty="0" smtClean="0"/>
            </a:br>
            <a:r>
              <a:rPr lang="da-DK" sz="2000" b="1" dirty="0" smtClean="0"/>
              <a:t>af den forrige reguleringsbrønd.</a:t>
            </a:r>
            <a:endParaRPr lang="da-DK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653136"/>
            <a:ext cx="46196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boks 7"/>
          <p:cNvSpPr txBox="1"/>
          <p:nvPr/>
        </p:nvSpPr>
        <p:spPr>
          <a:xfrm>
            <a:off x="301625" y="5229200"/>
            <a:ext cx="3161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smtClean="0"/>
              <a:t>Underjordisk regulering,</a:t>
            </a:r>
          </a:p>
          <a:p>
            <a:r>
              <a:rPr lang="da-DK" sz="2000" b="1" dirty="0" smtClean="0"/>
              <a:t>der markedsføres i USA.</a:t>
            </a:r>
            <a:endParaRPr lang="da-DK" sz="2000" b="1" dirty="0"/>
          </a:p>
        </p:txBody>
      </p:sp>
      <p:pic>
        <p:nvPicPr>
          <p:cNvPr id="10" name="Picture 2" descr="Q:\VFL_Visuel_Identitet\Særlige grafikfiler - fonde\GUDP_logoer\jpg\Maerke_gudp_FVM_RGB_gradueret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8092" y="44625"/>
            <a:ext cx="1248810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480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Drænsystem</a:t>
            </a:r>
            <a:r>
              <a:rPr lang="en-US" dirty="0"/>
              <a:t> og </a:t>
            </a:r>
            <a:r>
              <a:rPr lang="en-US" dirty="0" err="1"/>
              <a:t>målebrønde</a:t>
            </a:r>
            <a:r>
              <a:rPr lang="en-US" dirty="0"/>
              <a:t> - </a:t>
            </a:r>
            <a:r>
              <a:rPr lang="en-US" dirty="0" err="1" smtClean="0"/>
              <a:t>Hedemarksvej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908720"/>
            <a:ext cx="4076289" cy="6001607"/>
          </a:xfrm>
          <a:prstGeom prst="rect">
            <a:avLst/>
          </a:prstGeom>
        </p:spPr>
      </p:pic>
      <p:sp>
        <p:nvSpPr>
          <p:cNvPr id="10" name="Tekstboks 9"/>
          <p:cNvSpPr txBox="1"/>
          <p:nvPr/>
        </p:nvSpPr>
        <p:spPr>
          <a:xfrm>
            <a:off x="399238" y="3139876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4 drænfelter</a:t>
            </a:r>
            <a:endParaRPr lang="da-DK" sz="2400" b="1" dirty="0"/>
          </a:p>
        </p:txBody>
      </p:sp>
      <p:grpSp>
        <p:nvGrpSpPr>
          <p:cNvPr id="13" name="Gruppe 12"/>
          <p:cNvGrpSpPr/>
          <p:nvPr/>
        </p:nvGrpSpPr>
        <p:grpSpPr>
          <a:xfrm>
            <a:off x="4593920" y="4797152"/>
            <a:ext cx="4370568" cy="1008112"/>
            <a:chOff x="4593920" y="4797152"/>
            <a:chExt cx="4370568" cy="1008112"/>
          </a:xfrm>
        </p:grpSpPr>
        <p:grpSp>
          <p:nvGrpSpPr>
            <p:cNvPr id="5" name="Gruppe 4"/>
            <p:cNvGrpSpPr/>
            <p:nvPr/>
          </p:nvGrpSpPr>
          <p:grpSpPr>
            <a:xfrm>
              <a:off x="4593920" y="4797152"/>
              <a:ext cx="4370568" cy="923330"/>
              <a:chOff x="4697822" y="2313746"/>
              <a:chExt cx="4370568" cy="923330"/>
            </a:xfrm>
          </p:grpSpPr>
          <p:sp>
            <p:nvSpPr>
              <p:cNvPr id="6" name="Tekstboks 5"/>
              <p:cNvSpPr txBox="1"/>
              <p:nvPr/>
            </p:nvSpPr>
            <p:spPr>
              <a:xfrm>
                <a:off x="6588224" y="2313746"/>
                <a:ext cx="248016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b="1" dirty="0" smtClean="0"/>
                  <a:t>Styret dræning</a:t>
                </a:r>
              </a:p>
              <a:p>
                <a:r>
                  <a:rPr lang="da-DK" b="1" dirty="0" smtClean="0"/>
                  <a:t>i 2013/14 på drænfelt</a:t>
                </a:r>
              </a:p>
              <a:p>
                <a:r>
                  <a:rPr lang="da-DK" b="1" dirty="0" smtClean="0"/>
                  <a:t>21 og 22.</a:t>
                </a:r>
                <a:endParaRPr lang="da-DK" b="1" dirty="0"/>
              </a:p>
            </p:txBody>
          </p:sp>
          <p:cxnSp>
            <p:nvCxnSpPr>
              <p:cNvPr id="7" name="Lige pilforbindelse 6"/>
              <p:cNvCxnSpPr/>
              <p:nvPr/>
            </p:nvCxnSpPr>
            <p:spPr>
              <a:xfrm flipH="1" flipV="1">
                <a:off x="4697822" y="2547337"/>
                <a:ext cx="1890402" cy="89575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Lige pilforbindelse 8"/>
            <p:cNvCxnSpPr>
              <a:stCxn id="6" idx="1"/>
            </p:cNvCxnSpPr>
            <p:nvPr/>
          </p:nvCxnSpPr>
          <p:spPr>
            <a:xfrm flipH="1">
              <a:off x="4593920" y="5258817"/>
              <a:ext cx="1890402" cy="54644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 descr="Q:\VFL_Visuel_Identitet\Særlige grafikfiler - fonde\GUDP_logoer\jpg\Maerke_gudp_FVM_RGB_gradueret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52320" y="6196693"/>
            <a:ext cx="1248810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88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4294967295"/>
          </p:nvPr>
        </p:nvSpPr>
        <p:spPr>
          <a:xfrm>
            <a:off x="301625" y="6492875"/>
            <a:ext cx="8255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2EA3071-399C-41CA-B779-F21EED4EC28E}" type="slidenum">
              <a:rPr lang="da-DK" smtClean="0"/>
              <a:pPr>
                <a:defRPr/>
              </a:pPr>
              <a:t>13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pic>
        <p:nvPicPr>
          <p:cNvPr id="3074" name="Picture 2" descr="C:\Users\skh\Pictures\jan2012 1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68952" cy="648072"/>
          </a:xfrm>
        </p:spPr>
        <p:txBody>
          <a:bodyPr>
            <a:normAutofit fontScale="90000"/>
          </a:bodyPr>
          <a:lstStyle/>
          <a:p>
            <a:r>
              <a:rPr lang="da-DK" sz="3200" dirty="0" smtClean="0"/>
              <a:t>Demonstrationsmarken</a:t>
            </a:r>
            <a:br>
              <a:rPr lang="da-DK" sz="3200" dirty="0" smtClean="0"/>
            </a:br>
            <a:r>
              <a:rPr lang="da-DK" sz="3200" dirty="0" smtClean="0"/>
              <a:t>på Hofmansgave</a:t>
            </a:r>
            <a:endParaRPr lang="da-DK" sz="3200" dirty="0"/>
          </a:p>
        </p:txBody>
      </p:sp>
      <p:pic>
        <p:nvPicPr>
          <p:cNvPr id="3075" name="Picture 3" descr="C:\Users\skh\Pictures\jan2012 1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81263"/>
            <a:ext cx="4211960" cy="3158853"/>
          </a:xfrm>
          <a:prstGeom prst="rect">
            <a:avLst/>
          </a:prstGeom>
          <a:noFill/>
          <a:ln w="317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kh\Pictures\jan2012 1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6191" y="3068960"/>
            <a:ext cx="2823783" cy="3765182"/>
          </a:xfrm>
          <a:prstGeom prst="rect">
            <a:avLst/>
          </a:prstGeom>
          <a:noFill/>
          <a:ln w="317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skh\Pictures\Hofmg april 2013\IMG_909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859463" y="2505489"/>
            <a:ext cx="5187987" cy="3458657"/>
          </a:xfrm>
          <a:prstGeom prst="rect">
            <a:avLst/>
          </a:prstGeom>
          <a:noFill/>
          <a:ln w="317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Q:\VFL_Visuel_Identitet\Særlige grafikfiler - fonde\GUDP_logoer\jpg\Maerke_gudp_FVM_RGB_gradueret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8092" y="44625"/>
            <a:ext cx="1248810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0460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e 12"/>
          <p:cNvGrpSpPr/>
          <p:nvPr/>
        </p:nvGrpSpPr>
        <p:grpSpPr>
          <a:xfrm>
            <a:off x="184468" y="1067852"/>
            <a:ext cx="8858250" cy="3952875"/>
            <a:chOff x="184468" y="1916832"/>
            <a:chExt cx="8858250" cy="3952875"/>
          </a:xfrm>
        </p:grpSpPr>
        <p:pic>
          <p:nvPicPr>
            <p:cNvPr id="6" name="Billede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68" y="1916832"/>
              <a:ext cx="8858250" cy="3952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kstboks 9"/>
            <p:cNvSpPr txBox="1"/>
            <p:nvPr/>
          </p:nvSpPr>
          <p:spPr>
            <a:xfrm>
              <a:off x="7668344" y="4365104"/>
              <a:ext cx="6126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6000" b="1" dirty="0" smtClean="0">
                  <a:solidFill>
                    <a:schemeClr val="bg1"/>
                  </a:solidFill>
                </a:rPr>
                <a:t>1</a:t>
              </a:r>
              <a:endParaRPr lang="da-DK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kstboks 10"/>
            <p:cNvSpPr txBox="1"/>
            <p:nvPr/>
          </p:nvSpPr>
          <p:spPr>
            <a:xfrm>
              <a:off x="3635896" y="4005064"/>
              <a:ext cx="6126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6000" b="1" dirty="0" smtClean="0">
                  <a:solidFill>
                    <a:schemeClr val="bg1"/>
                  </a:solidFill>
                </a:rPr>
                <a:t>3</a:t>
              </a:r>
              <a:endParaRPr lang="da-DK" sz="6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kstboks 11"/>
            <p:cNvSpPr txBox="1"/>
            <p:nvPr/>
          </p:nvSpPr>
          <p:spPr>
            <a:xfrm>
              <a:off x="5652120" y="4149080"/>
              <a:ext cx="6126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6000" b="1" dirty="0" smtClean="0">
                  <a:solidFill>
                    <a:schemeClr val="bg1"/>
                  </a:solidFill>
                </a:rPr>
                <a:t>2</a:t>
              </a:r>
              <a:endParaRPr lang="da-DK" sz="6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625" y="260648"/>
            <a:ext cx="8500716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200" dirty="0" smtClean="0"/>
              <a:t>Drænsystemer på demonstrationsmarken</a:t>
            </a:r>
            <a:endParaRPr lang="da-DK" sz="32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14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23" name="Ellipse 22"/>
          <p:cNvSpPr/>
          <p:nvPr/>
        </p:nvSpPr>
        <p:spPr>
          <a:xfrm>
            <a:off x="7956376" y="4509120"/>
            <a:ext cx="216024" cy="21602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1" name="Gruppe 20"/>
          <p:cNvGrpSpPr/>
          <p:nvPr/>
        </p:nvGrpSpPr>
        <p:grpSpPr>
          <a:xfrm>
            <a:off x="5292080" y="4531787"/>
            <a:ext cx="3641766" cy="2082408"/>
            <a:chOff x="5292080" y="4531787"/>
            <a:chExt cx="3641766" cy="2082408"/>
          </a:xfrm>
        </p:grpSpPr>
        <p:sp>
          <p:nvSpPr>
            <p:cNvPr id="14" name="Tekstboks 13"/>
            <p:cNvSpPr txBox="1"/>
            <p:nvPr/>
          </p:nvSpPr>
          <p:spPr>
            <a:xfrm>
              <a:off x="5292080" y="5229200"/>
              <a:ext cx="3641766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a-DK" sz="2800" b="1" dirty="0" smtClean="0"/>
                <a:t>Vandstand reguleret</a:t>
              </a:r>
              <a:br>
                <a:rPr lang="da-DK" sz="2800" b="1" dirty="0" smtClean="0"/>
              </a:br>
              <a:r>
                <a:rPr lang="da-DK" sz="2800" b="1" dirty="0" smtClean="0"/>
                <a:t>ved dræn 1 og 2 </a:t>
              </a:r>
              <a:br>
                <a:rPr lang="da-DK" sz="2800" b="1" dirty="0" smtClean="0"/>
              </a:br>
              <a:r>
                <a:rPr lang="da-DK" sz="2800" b="1" dirty="0" smtClean="0"/>
                <a:t>(5. nov. – 7. mar.)</a:t>
              </a:r>
              <a:endParaRPr lang="da-DK" sz="2800" b="1" dirty="0"/>
            </a:p>
          </p:txBody>
        </p:sp>
        <p:cxnSp>
          <p:nvCxnSpPr>
            <p:cNvPr id="16" name="Lige pilforbindelse 15"/>
            <p:cNvCxnSpPr/>
            <p:nvPr/>
          </p:nvCxnSpPr>
          <p:spPr>
            <a:xfrm flipH="1" flipV="1">
              <a:off x="6156176" y="4531787"/>
              <a:ext cx="864096" cy="697413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Lige pilforbindelse 16"/>
            <p:cNvCxnSpPr>
              <a:stCxn id="14" idx="0"/>
            </p:cNvCxnSpPr>
            <p:nvPr/>
          </p:nvCxnSpPr>
          <p:spPr>
            <a:xfrm flipV="1">
              <a:off x="7112963" y="4653136"/>
              <a:ext cx="915421" cy="576064"/>
            </a:xfrm>
            <a:prstGeom prst="straightConnector1">
              <a:avLst/>
            </a:prstGeom>
            <a:ln w="889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Ellipse 21"/>
          <p:cNvSpPr/>
          <p:nvPr/>
        </p:nvSpPr>
        <p:spPr>
          <a:xfrm>
            <a:off x="3923928" y="4149080"/>
            <a:ext cx="216024" cy="21602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Ellipse 23"/>
          <p:cNvSpPr/>
          <p:nvPr/>
        </p:nvSpPr>
        <p:spPr>
          <a:xfrm>
            <a:off x="5940152" y="4365104"/>
            <a:ext cx="216024" cy="21602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27" name="Gruppe 26"/>
          <p:cNvGrpSpPr/>
          <p:nvPr/>
        </p:nvGrpSpPr>
        <p:grpSpPr>
          <a:xfrm>
            <a:off x="301625" y="5157192"/>
            <a:ext cx="3798517" cy="400110"/>
            <a:chOff x="301625" y="5157192"/>
            <a:chExt cx="3798517" cy="400110"/>
          </a:xfrm>
        </p:grpSpPr>
        <p:sp>
          <p:nvSpPr>
            <p:cNvPr id="25" name="Ellipse 24"/>
            <p:cNvSpPr/>
            <p:nvPr/>
          </p:nvSpPr>
          <p:spPr>
            <a:xfrm>
              <a:off x="301625" y="5229200"/>
              <a:ext cx="216024" cy="21602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Tekstboks 25"/>
            <p:cNvSpPr txBox="1"/>
            <p:nvPr/>
          </p:nvSpPr>
          <p:spPr>
            <a:xfrm>
              <a:off x="539552" y="5157192"/>
              <a:ext cx="35605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000" b="1" dirty="0" smtClean="0"/>
                <a:t>Måle- og reguleringsbrønde</a:t>
              </a:r>
              <a:endParaRPr lang="da-DK" sz="2000" b="1" dirty="0"/>
            </a:p>
          </p:txBody>
        </p:sp>
      </p:grpSp>
      <p:pic>
        <p:nvPicPr>
          <p:cNvPr id="20" name="Picture 2" descr="Q:\VFL_Visuel_Identitet\Særlige grafikfiler - fonde\GUDP_logoer\jpg\Maerke_gudp_FVM_RGB_graduere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12" y="6168839"/>
            <a:ext cx="1248810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479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2006" y="332656"/>
            <a:ext cx="7714800" cy="864096"/>
          </a:xfrm>
        </p:spPr>
        <p:txBody>
          <a:bodyPr/>
          <a:lstStyle/>
          <a:p>
            <a:pPr algn="ctr"/>
            <a:r>
              <a:rPr lang="da-DK" sz="3200" dirty="0" smtClean="0"/>
              <a:t>Drænafstrømning, mm pr. døgn</a:t>
            </a:r>
            <a:endParaRPr lang="da-DK" sz="32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15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75" y="1484784"/>
            <a:ext cx="8818399" cy="446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e 8"/>
          <p:cNvGrpSpPr/>
          <p:nvPr/>
        </p:nvGrpSpPr>
        <p:grpSpPr>
          <a:xfrm>
            <a:off x="301625" y="1300118"/>
            <a:ext cx="2732351" cy="1768842"/>
            <a:chOff x="301625" y="940078"/>
            <a:chExt cx="2732351" cy="1768842"/>
          </a:xfrm>
        </p:grpSpPr>
        <p:cxnSp>
          <p:nvCxnSpPr>
            <p:cNvPr id="7" name="Lige pilforbindelse 6"/>
            <p:cNvCxnSpPr/>
            <p:nvPr/>
          </p:nvCxnSpPr>
          <p:spPr>
            <a:xfrm>
              <a:off x="755576" y="1340768"/>
              <a:ext cx="0" cy="1368152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kstboks 7"/>
            <p:cNvSpPr txBox="1"/>
            <p:nvPr/>
          </p:nvSpPr>
          <p:spPr>
            <a:xfrm>
              <a:off x="301625" y="940078"/>
              <a:ext cx="2732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1" dirty="0" smtClean="0">
                  <a:solidFill>
                    <a:srgbClr val="FF0000"/>
                  </a:solidFill>
                </a:rPr>
                <a:t>Regulering start 5. nov.</a:t>
              </a:r>
              <a:endParaRPr lang="da-DK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uppe 10"/>
          <p:cNvGrpSpPr/>
          <p:nvPr/>
        </p:nvGrpSpPr>
        <p:grpSpPr>
          <a:xfrm>
            <a:off x="5126092" y="1300118"/>
            <a:ext cx="2813591" cy="1768842"/>
            <a:chOff x="301625" y="940078"/>
            <a:chExt cx="2675025" cy="1768842"/>
          </a:xfrm>
        </p:grpSpPr>
        <p:cxnSp>
          <p:nvCxnSpPr>
            <p:cNvPr id="12" name="Lige pilforbindelse 11"/>
            <p:cNvCxnSpPr/>
            <p:nvPr/>
          </p:nvCxnSpPr>
          <p:spPr>
            <a:xfrm>
              <a:off x="755576" y="1340768"/>
              <a:ext cx="0" cy="1368152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kstboks 12"/>
            <p:cNvSpPr txBox="1"/>
            <p:nvPr/>
          </p:nvSpPr>
          <p:spPr>
            <a:xfrm>
              <a:off x="301625" y="940078"/>
              <a:ext cx="26750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1" dirty="0" smtClean="0">
                  <a:solidFill>
                    <a:srgbClr val="FF0000"/>
                  </a:solidFill>
                </a:rPr>
                <a:t>Regulering slut 7. marts</a:t>
              </a:r>
              <a:endParaRPr lang="da-DK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Picture 2" descr="Q:\VFL_Visuel_Identitet\Særlige grafikfiler - fonde\GUDP_logoer\jpg\Maerke_gudp_FVM_RGB_graduere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67706" y="6168839"/>
            <a:ext cx="1248810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9507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46976"/>
            <a:ext cx="7714800" cy="949776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200" dirty="0" smtClean="0"/>
              <a:t>Vandstand, cm under terræn</a:t>
            </a:r>
            <a:br>
              <a:rPr lang="da-DK" sz="3200" dirty="0" smtClean="0"/>
            </a:br>
            <a:r>
              <a:rPr lang="da-DK" sz="3200" dirty="0" smtClean="0"/>
              <a:t>(25 m fra reguleringsbrønden)</a:t>
            </a:r>
            <a:endParaRPr lang="da-DK" sz="32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16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25" y="1700808"/>
            <a:ext cx="8674341" cy="417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e 6"/>
          <p:cNvGrpSpPr/>
          <p:nvPr/>
        </p:nvGrpSpPr>
        <p:grpSpPr>
          <a:xfrm>
            <a:off x="611560" y="1373188"/>
            <a:ext cx="1954381" cy="1084766"/>
            <a:chOff x="301625" y="940078"/>
            <a:chExt cx="1954381" cy="1768842"/>
          </a:xfrm>
        </p:grpSpPr>
        <p:cxnSp>
          <p:nvCxnSpPr>
            <p:cNvPr id="8" name="Lige pilforbindelse 7"/>
            <p:cNvCxnSpPr/>
            <p:nvPr/>
          </p:nvCxnSpPr>
          <p:spPr>
            <a:xfrm flipH="1">
              <a:off x="755576" y="1591720"/>
              <a:ext cx="4464" cy="111720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kstboks 8"/>
            <p:cNvSpPr txBox="1"/>
            <p:nvPr/>
          </p:nvSpPr>
          <p:spPr>
            <a:xfrm>
              <a:off x="301625" y="940078"/>
              <a:ext cx="1954381" cy="602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1" dirty="0" smtClean="0">
                  <a:solidFill>
                    <a:srgbClr val="FF0000"/>
                  </a:solidFill>
                </a:rPr>
                <a:t>Regulering start</a:t>
              </a:r>
              <a:endParaRPr lang="da-DK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uppe 9"/>
          <p:cNvGrpSpPr/>
          <p:nvPr/>
        </p:nvGrpSpPr>
        <p:grpSpPr>
          <a:xfrm>
            <a:off x="5292080" y="1373188"/>
            <a:ext cx="1864613" cy="1119708"/>
            <a:chOff x="301625" y="940078"/>
            <a:chExt cx="1864613" cy="1768842"/>
          </a:xfrm>
        </p:grpSpPr>
        <p:cxnSp>
          <p:nvCxnSpPr>
            <p:cNvPr id="11" name="Lige pilforbindelse 10"/>
            <p:cNvCxnSpPr/>
            <p:nvPr/>
          </p:nvCxnSpPr>
          <p:spPr>
            <a:xfrm>
              <a:off x="755576" y="1571384"/>
              <a:ext cx="0" cy="1137536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kstboks 11"/>
            <p:cNvSpPr txBox="1"/>
            <p:nvPr/>
          </p:nvSpPr>
          <p:spPr>
            <a:xfrm>
              <a:off x="301625" y="940078"/>
              <a:ext cx="1864613" cy="583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1" dirty="0" smtClean="0">
                  <a:solidFill>
                    <a:srgbClr val="FF0000"/>
                  </a:solidFill>
                </a:rPr>
                <a:t>Regulering slut</a:t>
              </a:r>
              <a:endParaRPr lang="da-DK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4" name="Picture 2" descr="Q:\VFL_Visuel_Identitet\Særlige grafikfiler - fonde\GUDP_logoer\jpg\Maerke_gudp_FVM_RGB_graduere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61439" y="6168839"/>
            <a:ext cx="1248810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9544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Vandstand Hedemarksvej, cm u.t.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17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grpSp>
        <p:nvGrpSpPr>
          <p:cNvPr id="8" name="Gruppe 7"/>
          <p:cNvGrpSpPr/>
          <p:nvPr/>
        </p:nvGrpSpPr>
        <p:grpSpPr>
          <a:xfrm>
            <a:off x="339874" y="1412776"/>
            <a:ext cx="8346926" cy="5256584"/>
            <a:chOff x="339875" y="1562459"/>
            <a:chExt cx="3995876" cy="2129670"/>
          </a:xfrm>
        </p:grpSpPr>
        <p:pic>
          <p:nvPicPr>
            <p:cNvPr id="9" name="Picture 35"/>
            <p:cNvPicPr/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4691" y="1562459"/>
              <a:ext cx="3501060" cy="21254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39"/>
            <p:cNvPicPr/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9875" y="1602718"/>
              <a:ext cx="523713" cy="20894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TextBox 31"/>
            <p:cNvSpPr txBox="1"/>
            <p:nvPr/>
          </p:nvSpPr>
          <p:spPr>
            <a:xfrm rot="16200000">
              <a:off x="-439884" y="2406332"/>
              <a:ext cx="1796967" cy="19005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a-DK" sz="1300" dirty="0" smtClean="0">
                  <a:latin typeface="+mn-lt"/>
                </a:rPr>
                <a:t>Grundvanstand (cm </a:t>
              </a:r>
              <a:r>
                <a:rPr lang="da-DK" sz="1300" dirty="0" err="1" smtClean="0">
                  <a:latin typeface="+mn-lt"/>
                </a:rPr>
                <a:t>u.o</a:t>
              </a:r>
              <a:r>
                <a:rPr lang="da-DK" sz="1300" dirty="0" smtClean="0">
                  <a:latin typeface="+mn-lt"/>
                </a:rPr>
                <a:t>)</a:t>
              </a:r>
            </a:p>
          </p:txBody>
        </p:sp>
      </p:grpSp>
      <p:sp>
        <p:nvSpPr>
          <p:cNvPr id="7" name="Tekstboks 6"/>
          <p:cNvSpPr txBox="1"/>
          <p:nvPr/>
        </p:nvSpPr>
        <p:spPr>
          <a:xfrm>
            <a:off x="2474823" y="4773512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2013/14</a:t>
            </a:r>
            <a:endParaRPr lang="da-DK" sz="2400" b="1" dirty="0"/>
          </a:p>
        </p:txBody>
      </p:sp>
      <p:sp>
        <p:nvSpPr>
          <p:cNvPr id="16" name="Tekstboks 15"/>
          <p:cNvSpPr txBox="1"/>
          <p:nvPr/>
        </p:nvSpPr>
        <p:spPr>
          <a:xfrm>
            <a:off x="6100717" y="4773513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2014/15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7673513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398" y="188640"/>
            <a:ext cx="7714800" cy="1296144"/>
          </a:xfrm>
        </p:spPr>
        <p:txBody>
          <a:bodyPr>
            <a:normAutofit fontScale="90000"/>
          </a:bodyPr>
          <a:lstStyle/>
          <a:p>
            <a:r>
              <a:rPr lang="en-US" sz="3100" dirty="0" err="1" smtClean="0"/>
              <a:t>Nitrat</a:t>
            </a:r>
            <a:r>
              <a:rPr lang="en-US" sz="3100" dirty="0"/>
              <a:t> </a:t>
            </a:r>
            <a:r>
              <a:rPr lang="en-US" sz="3100" dirty="0" err="1" smtClean="0"/>
              <a:t>i</a:t>
            </a:r>
            <a:r>
              <a:rPr lang="en-US" sz="3100" dirty="0" smtClean="0"/>
              <a:t> </a:t>
            </a:r>
            <a:r>
              <a:rPr lang="en-US" sz="3100" dirty="0" err="1" smtClean="0"/>
              <a:t>drænvandet</a:t>
            </a:r>
            <a:r>
              <a:rPr lang="en-US" sz="3100" dirty="0" smtClean="0"/>
              <a:t>, Hedemarksvej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err="1" smtClean="0"/>
              <a:t>Dræn</a:t>
            </a:r>
            <a:r>
              <a:rPr lang="en-US" sz="2000" dirty="0" smtClean="0"/>
              <a:t> 2101 (</a:t>
            </a:r>
            <a:r>
              <a:rPr lang="en-US" sz="2000" b="1" dirty="0" smtClean="0"/>
              <a:t>S</a:t>
            </a:r>
            <a:r>
              <a:rPr lang="en-US" sz="2000" dirty="0" smtClean="0"/>
              <a:t>), 2201 (</a:t>
            </a:r>
            <a:r>
              <a:rPr lang="en-US" sz="2000" b="1" dirty="0" smtClean="0"/>
              <a:t>S</a:t>
            </a:r>
            <a:r>
              <a:rPr lang="en-US" sz="2000" dirty="0" smtClean="0"/>
              <a:t>), 2301 (</a:t>
            </a:r>
            <a:r>
              <a:rPr lang="en-US" sz="2000" b="1" dirty="0" smtClean="0"/>
              <a:t>T</a:t>
            </a:r>
            <a:r>
              <a:rPr lang="en-US" sz="2000" dirty="0" smtClean="0"/>
              <a:t>) og 2401 (</a:t>
            </a:r>
            <a:r>
              <a:rPr lang="en-US" sz="2000" b="1" dirty="0" smtClean="0"/>
              <a:t>T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7757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6012160" y="4509120"/>
            <a:ext cx="0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553308" y="3841302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50846" y="3356992"/>
            <a:ext cx="269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553308" y="4056401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553308" y="3573016"/>
            <a:ext cx="269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</a:t>
            </a:r>
            <a:endParaRPr lang="en-US" sz="14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923928" y="4509120"/>
            <a:ext cx="0" cy="10081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Q:\VFL_Visuel_Identitet\Særlige grafikfiler - fonde\GUDP_logoer\jpg\Maerke_gudp_FVM_RGB_gradueret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40914" y="6207026"/>
            <a:ext cx="1248810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51916"/>
            <a:ext cx="8077200" cy="1143000"/>
          </a:xfrm>
        </p:spPr>
        <p:txBody>
          <a:bodyPr>
            <a:normAutofit/>
          </a:bodyPr>
          <a:lstStyle/>
          <a:p>
            <a:r>
              <a:rPr lang="da-DK" sz="3200" dirty="0" err="1" smtClean="0"/>
              <a:t>AfStrømning</a:t>
            </a:r>
            <a:r>
              <a:rPr lang="da-DK" sz="3200" dirty="0" smtClean="0"/>
              <a:t> via dræn, mm</a:t>
            </a:r>
            <a:endParaRPr lang="da-DK" sz="3200" dirty="0"/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70205307"/>
              </p:ext>
            </p:extLst>
          </p:nvPr>
        </p:nvGraphicFramePr>
        <p:xfrm>
          <a:off x="738659" y="2204864"/>
          <a:ext cx="7685542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105"/>
                <a:gridCol w="1533575"/>
                <a:gridCol w="1235645"/>
                <a:gridCol w="1370435"/>
                <a:gridCol w="1312891"/>
                <a:gridCol w="1312891"/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2400" b="1" dirty="0" smtClean="0"/>
                        <a:t>Felt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2012/13</a:t>
                      </a:r>
                      <a:endParaRPr lang="da-DK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2013/14</a:t>
                      </a:r>
                      <a:endParaRPr lang="da-DK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a-DK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2014/15</a:t>
                      </a:r>
                      <a:endParaRPr lang="da-DK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a-DK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mm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V.</a:t>
                      </a:r>
                      <a:r>
                        <a:rPr lang="da-DK" sz="2400" b="1" baseline="0" dirty="0" smtClean="0"/>
                        <a:t>u.t.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mm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V.u.t.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mm</a:t>
                      </a:r>
                      <a:endParaRPr lang="da-DK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b="1" dirty="0" smtClean="0"/>
                        <a:t>21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167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60 cm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129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40 cm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143</a:t>
                      </a:r>
                      <a:endParaRPr lang="da-DK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b="1" dirty="0" smtClean="0"/>
                        <a:t>22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158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60 cm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135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40 cm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96</a:t>
                      </a:r>
                      <a:endParaRPr lang="da-DK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b="1" dirty="0" smtClean="0"/>
                        <a:t>23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159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-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150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-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214</a:t>
                      </a:r>
                      <a:endParaRPr lang="da-DK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b="1" dirty="0" smtClean="0"/>
                        <a:t>24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172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-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151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-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213</a:t>
                      </a:r>
                      <a:endParaRPr lang="da-DK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19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83568" y="1640185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Hedemarksvej</a:t>
            </a:r>
            <a:endParaRPr lang="da-DK" sz="2400" b="1" dirty="0"/>
          </a:p>
        </p:txBody>
      </p:sp>
      <p:sp>
        <p:nvSpPr>
          <p:cNvPr id="8" name="Rektangel 7"/>
          <p:cNvSpPr/>
          <p:nvPr/>
        </p:nvSpPr>
        <p:spPr>
          <a:xfrm>
            <a:off x="9324528" y="1038795"/>
            <a:ext cx="2530624" cy="93610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6168539" y="5085184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Foreløbig opgørelse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08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uppe 61"/>
          <p:cNvGrpSpPr/>
          <p:nvPr/>
        </p:nvGrpSpPr>
        <p:grpSpPr>
          <a:xfrm>
            <a:off x="392512" y="4384694"/>
            <a:ext cx="5866906" cy="2232248"/>
            <a:chOff x="395536" y="3606800"/>
            <a:chExt cx="5941764" cy="2486496"/>
          </a:xfrm>
        </p:grpSpPr>
        <p:sp>
          <p:nvSpPr>
            <p:cNvPr id="63" name="Rektangel 62"/>
            <p:cNvSpPr/>
            <p:nvPr/>
          </p:nvSpPr>
          <p:spPr>
            <a:xfrm>
              <a:off x="755576" y="3789040"/>
              <a:ext cx="5472608" cy="2304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64" name="Picture 2" descr="S:\5 Overheads\2012\Plantekongres\Landsplanteavlsmøde\illustrationer\cap-illu_vinter1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4254" r="22752"/>
            <a:stretch/>
          </p:blipFill>
          <p:spPr bwMode="auto">
            <a:xfrm>
              <a:off x="395536" y="3606800"/>
              <a:ext cx="5941764" cy="248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46656" cy="1440160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Kontrolleret dræning som virkemiddel til at reducere udledningen af kvælstof til vandmiljøet (GUDP projekt 2012-15)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4294967295"/>
          </p:nvPr>
        </p:nvSpPr>
        <p:spPr>
          <a:xfrm>
            <a:off x="611560" y="1916832"/>
            <a:ext cx="5760640" cy="288032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a-DK" sz="2400" dirty="0" smtClean="0"/>
              <a:t>Projektet gennemføres i samarbejde mellem Aarhus Universitet, </a:t>
            </a:r>
            <a:r>
              <a:rPr lang="da-DK" sz="2400" dirty="0" err="1" smtClean="0"/>
              <a:t>Orbicon</a:t>
            </a:r>
            <a:r>
              <a:rPr lang="da-DK" sz="2400" dirty="0" smtClean="0"/>
              <a:t> a/s, </a:t>
            </a:r>
            <a:r>
              <a:rPr lang="da-DK" sz="2400" dirty="0" err="1" smtClean="0"/>
              <a:t>Wavin</a:t>
            </a:r>
            <a:r>
              <a:rPr lang="da-DK" sz="2400" dirty="0" smtClean="0"/>
              <a:t> a/s og SEGES.</a:t>
            </a:r>
          </a:p>
          <a:p>
            <a:pPr marL="0" indent="0">
              <a:buNone/>
            </a:pPr>
            <a:r>
              <a:rPr lang="da-DK" sz="2400" dirty="0"/>
              <a:t/>
            </a:r>
            <a:br>
              <a:rPr lang="da-DK" sz="2400" dirty="0"/>
            </a:br>
            <a:r>
              <a:rPr lang="da-DK" sz="2400" dirty="0" smtClean="0"/>
              <a:t>Formålet er at udvikle et frivilligt virkemiddel, der f.eks. </a:t>
            </a:r>
            <a:r>
              <a:rPr lang="da-DK" sz="2400" dirty="0"/>
              <a:t>k</a:t>
            </a:r>
            <a:r>
              <a:rPr lang="da-DK" sz="2400" dirty="0" smtClean="0"/>
              <a:t>an erstatte efterafgrøder og reducerede N-normer.</a:t>
            </a:r>
            <a:endParaRPr lang="da-DK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9390" y="1922738"/>
            <a:ext cx="2008461" cy="387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6027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51916"/>
            <a:ext cx="8077200" cy="1143000"/>
          </a:xfrm>
        </p:spPr>
        <p:txBody>
          <a:bodyPr/>
          <a:lstStyle/>
          <a:p>
            <a:r>
              <a:rPr lang="da-DK" dirty="0" err="1" smtClean="0"/>
              <a:t>KvælstofUdledning</a:t>
            </a:r>
            <a:r>
              <a:rPr lang="da-DK" dirty="0" smtClean="0"/>
              <a:t> via dræn, </a:t>
            </a:r>
            <a:br>
              <a:rPr lang="da-DK" dirty="0" smtClean="0"/>
            </a:br>
            <a:r>
              <a:rPr lang="da-DK" dirty="0" smtClean="0"/>
              <a:t>kg total-N pr. ha</a:t>
            </a:r>
            <a:endParaRPr lang="da-DK" dirty="0"/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09816001"/>
              </p:ext>
            </p:extLst>
          </p:nvPr>
        </p:nvGraphicFramePr>
        <p:xfrm>
          <a:off x="738659" y="2204864"/>
          <a:ext cx="7685541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105"/>
                <a:gridCol w="1533575"/>
                <a:gridCol w="1163637"/>
                <a:gridCol w="1442441"/>
                <a:gridCol w="1221855"/>
                <a:gridCol w="1403928"/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2400" b="1" dirty="0" smtClean="0"/>
                        <a:t>Felt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2012/13</a:t>
                      </a:r>
                      <a:endParaRPr lang="da-DK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2013/14</a:t>
                      </a:r>
                      <a:endParaRPr lang="da-DK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a-DK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2014/15</a:t>
                      </a:r>
                      <a:endParaRPr lang="da-DK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a-DK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Kg N/ha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V.u.t.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Kg N/ha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V.u.t.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Kg N/ha</a:t>
                      </a:r>
                      <a:endParaRPr lang="da-DK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b="1" dirty="0" smtClean="0"/>
                        <a:t>21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14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60 cm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10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40 cm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12</a:t>
                      </a:r>
                      <a:endParaRPr lang="da-DK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b="1" dirty="0" smtClean="0"/>
                        <a:t>22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13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60 cm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12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40 cm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9</a:t>
                      </a:r>
                      <a:endParaRPr lang="da-DK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b="1" dirty="0" smtClean="0"/>
                        <a:t>23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15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-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12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-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20</a:t>
                      </a:r>
                      <a:endParaRPr lang="da-DK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b="1" dirty="0" smtClean="0"/>
                        <a:t>24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11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-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13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-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19</a:t>
                      </a:r>
                      <a:endParaRPr lang="da-DK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20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83568" y="1640185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Hedemarksvej</a:t>
            </a:r>
            <a:endParaRPr lang="da-DK" sz="2400" b="1" dirty="0"/>
          </a:p>
        </p:txBody>
      </p:sp>
      <p:sp>
        <p:nvSpPr>
          <p:cNvPr id="8" name="Rektangel 7"/>
          <p:cNvSpPr/>
          <p:nvPr/>
        </p:nvSpPr>
        <p:spPr>
          <a:xfrm>
            <a:off x="9324528" y="1038795"/>
            <a:ext cx="2530624" cy="93610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boks 11"/>
          <p:cNvSpPr txBox="1"/>
          <p:nvPr/>
        </p:nvSpPr>
        <p:spPr>
          <a:xfrm>
            <a:off x="6116711" y="506973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Foreløbig opgørelse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2725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51916"/>
            <a:ext cx="8077200" cy="1143000"/>
          </a:xfrm>
        </p:spPr>
        <p:txBody>
          <a:bodyPr/>
          <a:lstStyle/>
          <a:p>
            <a:r>
              <a:rPr lang="da-DK" dirty="0" err="1" smtClean="0"/>
              <a:t>FosforUdledning</a:t>
            </a:r>
            <a:r>
              <a:rPr lang="da-DK" dirty="0" smtClean="0"/>
              <a:t> via dræn, </a:t>
            </a:r>
            <a:br>
              <a:rPr lang="da-DK" dirty="0" smtClean="0"/>
            </a:br>
            <a:r>
              <a:rPr lang="da-DK" dirty="0" err="1" smtClean="0"/>
              <a:t>gRAM</a:t>
            </a:r>
            <a:r>
              <a:rPr lang="da-DK" dirty="0" smtClean="0"/>
              <a:t> fosfat pr. ha</a:t>
            </a:r>
            <a:endParaRPr lang="da-DK" dirty="0"/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1166105"/>
              </p:ext>
            </p:extLst>
          </p:nvPr>
        </p:nvGraphicFramePr>
        <p:xfrm>
          <a:off x="738659" y="2204864"/>
          <a:ext cx="768554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105"/>
                <a:gridCol w="1533575"/>
                <a:gridCol w="1303039"/>
                <a:gridCol w="1303039"/>
                <a:gridCol w="1312891"/>
                <a:gridCol w="1312891"/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2400" b="1" dirty="0" smtClean="0"/>
                        <a:t>Felt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2012/13</a:t>
                      </a:r>
                      <a:endParaRPr lang="da-DK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2013/14</a:t>
                      </a:r>
                      <a:endParaRPr lang="da-DK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a-DK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2014/15</a:t>
                      </a:r>
                      <a:endParaRPr lang="da-DK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a-DK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g/ha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V.u.t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g/ha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V.u.t.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g/ha</a:t>
                      </a:r>
                      <a:endParaRPr lang="da-DK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b="1" dirty="0" smtClean="0"/>
                        <a:t>21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12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60 cm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6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40 cm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12</a:t>
                      </a:r>
                      <a:endParaRPr lang="da-DK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b="1" dirty="0" smtClean="0"/>
                        <a:t>22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6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60 cm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5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40 cm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5</a:t>
                      </a:r>
                      <a:endParaRPr lang="da-DK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b="1" dirty="0" smtClean="0"/>
                        <a:t>23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9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-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6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-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15</a:t>
                      </a:r>
                      <a:endParaRPr lang="da-DK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b="1" dirty="0" smtClean="0"/>
                        <a:t>24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14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-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7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-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25</a:t>
                      </a:r>
                      <a:endParaRPr lang="da-DK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21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83568" y="1640185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Hedemarksvej</a:t>
            </a:r>
            <a:endParaRPr lang="da-DK" sz="2400" b="1" dirty="0"/>
          </a:p>
        </p:txBody>
      </p:sp>
      <p:sp>
        <p:nvSpPr>
          <p:cNvPr id="8" name="Rektangel 7"/>
          <p:cNvSpPr/>
          <p:nvPr/>
        </p:nvSpPr>
        <p:spPr>
          <a:xfrm>
            <a:off x="9324528" y="1038795"/>
            <a:ext cx="2530624" cy="93610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6084168" y="5085184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Foreløbig opgørelse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9567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Effekt på drænafstrømning og udledninger gennem dræn</a:t>
            </a:r>
            <a:endParaRPr lang="da-DK" dirty="0"/>
          </a:p>
        </p:txBody>
      </p:sp>
      <p:graphicFrame>
        <p:nvGraphicFramePr>
          <p:cNvPr id="8" name="Pladsholder til indhold 7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91781301"/>
              </p:ext>
            </p:extLst>
          </p:nvPr>
        </p:nvGraphicFramePr>
        <p:xfrm>
          <a:off x="609600" y="1988840"/>
          <a:ext cx="67310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1346200"/>
                <a:gridCol w="1346200"/>
                <a:gridCol w="1346200"/>
                <a:gridCol w="1346200"/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/>
                        <a:t>Regule-ring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Dræn-</a:t>
                      </a:r>
                      <a:r>
                        <a:rPr lang="da-DK" dirty="0" err="1" smtClean="0"/>
                        <a:t>afstrøm</a:t>
                      </a:r>
                      <a:r>
                        <a:rPr lang="da-DK" dirty="0" smtClean="0"/>
                        <a:t>-</a:t>
                      </a:r>
                      <a:r>
                        <a:rPr lang="da-DK" dirty="0" err="1" smtClean="0"/>
                        <a:t>ning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N-udledning dræn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P-udledning dræn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2013/14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60 cm u.t.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-12 %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-15 %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- 11 %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2014/15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40 cm u.t.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- 44 %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- 47 %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- 45 %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Pladsholder til dato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22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609600" y="156149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Hedemarksvej</a:t>
            </a:r>
            <a:endParaRPr lang="da-DK" b="1" dirty="0"/>
          </a:p>
        </p:txBody>
      </p:sp>
      <p:graphicFrame>
        <p:nvGraphicFramePr>
          <p:cNvPr id="10" name="Pladsholder til indhold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303613"/>
              </p:ext>
            </p:extLst>
          </p:nvPr>
        </p:nvGraphicFramePr>
        <p:xfrm>
          <a:off x="609600" y="4265823"/>
          <a:ext cx="67310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1346200"/>
                <a:gridCol w="1346200"/>
                <a:gridCol w="1346200"/>
                <a:gridCol w="1346200"/>
              </a:tblGrid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err="1" smtClean="0"/>
                        <a:t>Regule-ring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Dræn-</a:t>
                      </a:r>
                      <a:r>
                        <a:rPr lang="da-DK" dirty="0" err="1" smtClean="0"/>
                        <a:t>afstrøm</a:t>
                      </a:r>
                      <a:r>
                        <a:rPr lang="da-DK" dirty="0" smtClean="0"/>
                        <a:t>-</a:t>
                      </a:r>
                      <a:r>
                        <a:rPr lang="da-DK" dirty="0" err="1" smtClean="0"/>
                        <a:t>ning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N-udledning dræn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P-udledning dræn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2013/14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60 cm u.t.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- 65 %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- 60 %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 + 68 %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2014/15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40 cm u.t.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- 58 %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- 57 %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+ 155 %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kstboks 10"/>
          <p:cNvSpPr txBox="1"/>
          <p:nvPr/>
        </p:nvSpPr>
        <p:spPr>
          <a:xfrm>
            <a:off x="609600" y="386104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Hofmansgave</a:t>
            </a:r>
            <a:endParaRPr lang="da-DK" b="1" dirty="0"/>
          </a:p>
        </p:txBody>
      </p:sp>
      <p:sp>
        <p:nvSpPr>
          <p:cNvPr id="12" name="Tekstboks 11"/>
          <p:cNvSpPr txBox="1"/>
          <p:nvPr/>
        </p:nvSpPr>
        <p:spPr>
          <a:xfrm>
            <a:off x="5056936" y="6021288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Foreløbig opgørelse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0221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3" y="260648"/>
            <a:ext cx="871296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200" dirty="0" smtClean="0"/>
              <a:t>Udbytter med udbyttemåler på mejetærsker</a:t>
            </a:r>
            <a:endParaRPr lang="da-DK" sz="32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23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4320480" cy="281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315718"/>
            <a:ext cx="4248472" cy="277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7687" y="4168825"/>
            <a:ext cx="3914513" cy="255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boks 6"/>
          <p:cNvSpPr txBox="1"/>
          <p:nvPr/>
        </p:nvSpPr>
        <p:spPr>
          <a:xfrm>
            <a:off x="683568" y="105273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Hedemarksvej</a:t>
            </a:r>
            <a:endParaRPr lang="da-DK" b="1" dirty="0"/>
          </a:p>
        </p:txBody>
      </p:sp>
      <p:sp>
        <p:nvSpPr>
          <p:cNvPr id="11" name="Tekstboks 10"/>
          <p:cNvSpPr txBox="1"/>
          <p:nvPr/>
        </p:nvSpPr>
        <p:spPr>
          <a:xfrm>
            <a:off x="5220072" y="1052736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err="1" smtClean="0"/>
              <a:t>Bredkjærvej</a:t>
            </a:r>
            <a:endParaRPr lang="da-DK" b="1" dirty="0"/>
          </a:p>
        </p:txBody>
      </p:sp>
      <p:sp>
        <p:nvSpPr>
          <p:cNvPr id="12" name="Tekstboks 11"/>
          <p:cNvSpPr txBox="1"/>
          <p:nvPr/>
        </p:nvSpPr>
        <p:spPr>
          <a:xfrm>
            <a:off x="862683" y="4293096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Hofmansgave</a:t>
            </a:r>
            <a:endParaRPr lang="da-DK" b="1" dirty="0"/>
          </a:p>
        </p:txBody>
      </p:sp>
      <p:sp>
        <p:nvSpPr>
          <p:cNvPr id="13" name="Tekstboks 12"/>
          <p:cNvSpPr txBox="1"/>
          <p:nvPr/>
        </p:nvSpPr>
        <p:spPr>
          <a:xfrm>
            <a:off x="147812" y="5839107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R = dræn med</a:t>
            </a:r>
            <a:br>
              <a:rPr lang="da-DK" b="1" dirty="0" smtClean="0"/>
            </a:br>
            <a:r>
              <a:rPr lang="da-DK" b="1" dirty="0" smtClean="0"/>
              <a:t>kontrolleret dræning</a:t>
            </a:r>
            <a:endParaRPr lang="da-DK" b="1" dirty="0"/>
          </a:p>
        </p:txBody>
      </p:sp>
      <p:pic>
        <p:nvPicPr>
          <p:cNvPr id="14" name="Picture 2" descr="Q:\VFL_Visuel_Identitet\Særlige grafikfiler - fonde\GUDP_logoer\jpg\Maerke_gudp_FVM_RGB_gradueret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8092" y="6159643"/>
            <a:ext cx="1248810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1547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5581" y="476672"/>
            <a:ext cx="8011219" cy="792088"/>
          </a:xfrm>
        </p:spPr>
        <p:txBody>
          <a:bodyPr/>
          <a:lstStyle/>
          <a:p>
            <a:r>
              <a:rPr lang="da-DK" sz="3200" dirty="0" smtClean="0"/>
              <a:t>Sedimentation i dræn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>
          <a:xfrm>
            <a:off x="675581" y="1298500"/>
            <a:ext cx="8352928" cy="4720059"/>
          </a:xfrm>
        </p:spPr>
        <p:txBody>
          <a:bodyPr/>
          <a:lstStyle/>
          <a:p>
            <a:r>
              <a:rPr lang="da-DK" dirty="0" smtClean="0"/>
              <a:t>Langsom vandstrømning i dræn øger risikoen for sedimentation i drænrørene.</a:t>
            </a:r>
          </a:p>
          <a:p>
            <a:r>
              <a:rPr lang="da-DK" dirty="0" smtClean="0"/>
              <a:t>Ved hurtig sænkning af vandstanden ”skylles” drænsystemet – trækker sediment ud.</a:t>
            </a:r>
          </a:p>
          <a:p>
            <a:r>
              <a:rPr lang="da-DK" dirty="0" smtClean="0"/>
              <a:t>Har </a:t>
            </a:r>
            <a:r>
              <a:rPr lang="da-DK" dirty="0"/>
              <a:t>kun målt 5-10 kg </a:t>
            </a:r>
            <a:r>
              <a:rPr lang="da-DK" dirty="0" smtClean="0"/>
              <a:t>sediment udledt </a:t>
            </a:r>
            <a:r>
              <a:rPr lang="da-DK" dirty="0"/>
              <a:t>pr. </a:t>
            </a:r>
            <a:r>
              <a:rPr lang="da-DK" dirty="0" smtClean="0"/>
              <a:t>ha pr. år.</a:t>
            </a:r>
          </a:p>
          <a:p>
            <a:r>
              <a:rPr lang="da-DK" dirty="0" smtClean="0"/>
              <a:t>Drænsystemerne er undersøgt ved TV-inspektion før og efter regulering af vandstanden – ingen synlige forskelle.</a:t>
            </a:r>
          </a:p>
          <a:p>
            <a:r>
              <a:rPr lang="da-DK" dirty="0" smtClean="0"/>
              <a:t>Langtidseffekt?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24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pic>
        <p:nvPicPr>
          <p:cNvPr id="6" name="Picture 2" descr="Q:\VFL_Visuel_Identitet\Særlige grafikfiler - fonde\GUDP_logoer\jpg\Maerke_gudp_FVM_RGB_graduere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2709" y="6168838"/>
            <a:ext cx="1248810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164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8077200" cy="1152128"/>
          </a:xfrm>
        </p:spPr>
        <p:txBody>
          <a:bodyPr>
            <a:normAutofit/>
          </a:bodyPr>
          <a:lstStyle/>
          <a:p>
            <a:r>
              <a:rPr lang="da-DK" dirty="0" smtClean="0"/>
              <a:t>Effekter af styret dræning</a:t>
            </a:r>
            <a:br>
              <a:rPr lang="da-DK" dirty="0" smtClean="0"/>
            </a:br>
            <a:r>
              <a:rPr lang="da-DK" dirty="0" smtClean="0"/>
              <a:t>fundet i GUDP projektet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>
          <a:xfrm>
            <a:off x="604465" y="1409948"/>
            <a:ext cx="8282880" cy="4824537"/>
          </a:xfrm>
        </p:spPr>
        <p:txBody>
          <a:bodyPr>
            <a:normAutofit/>
          </a:bodyPr>
          <a:lstStyle/>
          <a:p>
            <a:r>
              <a:rPr lang="da-DK" dirty="0" smtClean="0"/>
              <a:t>Lille/ingen reduktion af </a:t>
            </a:r>
            <a:r>
              <a:rPr lang="da-DK" dirty="0" err="1" smtClean="0"/>
              <a:t>kvælstofkonc</a:t>
            </a:r>
            <a:r>
              <a:rPr lang="da-DK" dirty="0" smtClean="0"/>
              <a:t>. i drænvandet</a:t>
            </a:r>
          </a:p>
          <a:p>
            <a:r>
              <a:rPr lang="da-DK" dirty="0" smtClean="0"/>
              <a:t>Lille/ingen effekt på </a:t>
            </a:r>
            <a:r>
              <a:rPr lang="da-DK" dirty="0" err="1" smtClean="0"/>
              <a:t>denitrifikationen</a:t>
            </a:r>
            <a:r>
              <a:rPr lang="da-DK" dirty="0" smtClean="0"/>
              <a:t> i vandmættet rodzone</a:t>
            </a:r>
          </a:p>
          <a:p>
            <a:r>
              <a:rPr lang="da-DK" dirty="0" smtClean="0"/>
              <a:t>Moderat/stor reduktion af drænafstrømningen</a:t>
            </a:r>
          </a:p>
          <a:p>
            <a:r>
              <a:rPr lang="da-DK" dirty="0" smtClean="0"/>
              <a:t>Moderat/stor reduktion af N-udledningen via dræn</a:t>
            </a:r>
          </a:p>
          <a:p>
            <a:r>
              <a:rPr lang="da-DK" dirty="0" smtClean="0"/>
              <a:t>Samlet effekt på N-udledning kan ikke dokumenteres – vil afhænge af ændringer i transportveje</a:t>
            </a:r>
          </a:p>
          <a:p>
            <a:r>
              <a:rPr lang="da-DK" dirty="0" smtClean="0"/>
              <a:t>Reduceret / øget P-udledning afhængig af lokalitet</a:t>
            </a:r>
          </a:p>
          <a:p>
            <a:r>
              <a:rPr lang="da-DK" dirty="0" smtClean="0"/>
              <a:t>Ingen målt effekt på emission af lattergas</a:t>
            </a:r>
          </a:p>
          <a:p>
            <a:r>
              <a:rPr lang="da-DK" dirty="0" smtClean="0"/>
              <a:t>Ingen sikker effekt på N-omsætning og afgrødeudbytte (pt. kun 1 års data)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25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6201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8077200" cy="864096"/>
          </a:xfrm>
        </p:spPr>
        <p:txBody>
          <a:bodyPr/>
          <a:lstStyle/>
          <a:p>
            <a:r>
              <a:rPr lang="da-DK" dirty="0" smtClean="0"/>
              <a:t>Styret dræning som virkemiddel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>
          <a:xfrm>
            <a:off x="609600" y="1223640"/>
            <a:ext cx="8077200" cy="2304256"/>
          </a:xfrm>
        </p:spPr>
        <p:txBody>
          <a:bodyPr/>
          <a:lstStyle/>
          <a:p>
            <a:r>
              <a:rPr lang="da-DK" dirty="0" smtClean="0"/>
              <a:t>Styret dræning som godkendt virkemiddel med standardeffekt?</a:t>
            </a:r>
          </a:p>
          <a:p>
            <a:r>
              <a:rPr lang="da-DK" dirty="0" smtClean="0"/>
              <a:t>Effekt afhænger af ændringer i strømningsveje</a:t>
            </a:r>
          </a:p>
          <a:p>
            <a:r>
              <a:rPr lang="da-DK" dirty="0" smtClean="0"/>
              <a:t>Evt. større effekt ved øget hævning af vandstanden (uden overvintrende afgrøde)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26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00198" y="3527896"/>
            <a:ext cx="4204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Varianter af styret dræning:</a:t>
            </a:r>
            <a:endParaRPr lang="da-DK" sz="2400" b="1" dirty="0"/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>
            <a:off x="600198" y="4011958"/>
            <a:ext cx="8354888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7675" indent="-447675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●"/>
              <a:defRPr lang="en-US" sz="24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636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Arial" panose="020B0604020202020204" pitchFamily="34" charset="0"/>
              <a:buChar char="●"/>
              <a:defRPr lang="en-US" sz="20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954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●"/>
              <a:defRPr lang="en-US" sz="20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7272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●"/>
              <a:defRPr lang="en-US" sz="20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159000" indent="-4318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●"/>
              <a:defRPr lang="da-DK" sz="2000" kern="120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Regulering af tilstrømning til minivådområder</a:t>
            </a:r>
          </a:p>
          <a:p>
            <a:r>
              <a:rPr lang="da-DK" dirty="0" smtClean="0"/>
              <a:t>Regulering af vandmætning af randzoner</a:t>
            </a:r>
          </a:p>
          <a:p>
            <a:r>
              <a:rPr lang="da-DK" dirty="0" smtClean="0"/>
              <a:t>Vinterregulering af vandstand på vandløbsnære arealer</a:t>
            </a:r>
          </a:p>
          <a:p>
            <a:r>
              <a:rPr lang="da-DK" dirty="0" smtClean="0"/>
              <a:t>Rodvanding</a:t>
            </a:r>
          </a:p>
          <a:p>
            <a:r>
              <a:rPr lang="da-DK" dirty="0" smtClean="0"/>
              <a:t>Klimatilpasning – rodzone som buffer ved kraftig nedbør</a:t>
            </a:r>
            <a:endParaRPr lang="da-DK" dirty="0"/>
          </a:p>
        </p:txBody>
      </p:sp>
      <p:sp>
        <p:nvSpPr>
          <p:cNvPr id="10" name="Tekstboks 9"/>
          <p:cNvSpPr txBox="1"/>
          <p:nvPr/>
        </p:nvSpPr>
        <p:spPr>
          <a:xfrm>
            <a:off x="2697081" y="6316214"/>
            <a:ext cx="3142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Tak for opmærksomheden!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595140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S:\5 Overheads\DK-kort\Danmarks kort pletfri mørkegroe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25" y="1781175"/>
            <a:ext cx="4108450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pe 15"/>
          <p:cNvGrpSpPr/>
          <p:nvPr/>
        </p:nvGrpSpPr>
        <p:grpSpPr>
          <a:xfrm>
            <a:off x="2195736" y="2412270"/>
            <a:ext cx="6789514" cy="1880826"/>
            <a:chOff x="2195736" y="2412270"/>
            <a:chExt cx="6789514" cy="1880826"/>
          </a:xfrm>
        </p:grpSpPr>
        <p:sp>
          <p:nvSpPr>
            <p:cNvPr id="4109" name="Ellipse 4"/>
            <p:cNvSpPr>
              <a:spLocks noChangeArrowheads="1"/>
            </p:cNvSpPr>
            <p:nvPr/>
          </p:nvSpPr>
          <p:spPr bwMode="auto">
            <a:xfrm>
              <a:off x="2195736" y="4040684"/>
              <a:ext cx="257175" cy="2524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cxnSp>
          <p:nvCxnSpPr>
            <p:cNvPr id="9" name="Lige pilforbindelse 8"/>
            <p:cNvCxnSpPr/>
            <p:nvPr/>
          </p:nvCxnSpPr>
          <p:spPr bwMode="auto">
            <a:xfrm flipH="1">
              <a:off x="2559844" y="2996952"/>
              <a:ext cx="2300188" cy="1054347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1" name="Tekstboks 11"/>
            <p:cNvSpPr txBox="1">
              <a:spLocks noChangeArrowheads="1"/>
            </p:cNvSpPr>
            <p:nvPr/>
          </p:nvSpPr>
          <p:spPr bwMode="auto">
            <a:xfrm flipH="1">
              <a:off x="4965700" y="2412270"/>
              <a:ext cx="401955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dirty="0" err="1" smtClean="0">
                  <a:solidFill>
                    <a:srgbClr val="000000"/>
                  </a:solidFill>
                </a:rPr>
                <a:t>Bredkjaer</a:t>
              </a:r>
              <a:r>
                <a:rPr lang="da-DK" dirty="0" smtClean="0">
                  <a:solidFill>
                    <a:srgbClr val="000000"/>
                  </a:solidFill>
                </a:rPr>
                <a:t> (2012)</a:t>
              </a:r>
              <a:br>
                <a:rPr lang="da-DK" dirty="0" smtClean="0">
                  <a:solidFill>
                    <a:srgbClr val="000000"/>
                  </a:solidFill>
                </a:rPr>
              </a:br>
              <a:r>
                <a:rPr lang="da-DK" dirty="0" smtClean="0">
                  <a:solidFill>
                    <a:srgbClr val="000000"/>
                  </a:solidFill>
                </a:rPr>
                <a:t>Lerjord. Drænrør.</a:t>
              </a:r>
              <a:endParaRPr lang="da-DK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uppe 18"/>
          <p:cNvGrpSpPr>
            <a:grpSpLocks/>
          </p:cNvGrpSpPr>
          <p:nvPr/>
        </p:nvGrpSpPr>
        <p:grpSpPr bwMode="auto">
          <a:xfrm>
            <a:off x="2271713" y="3417093"/>
            <a:ext cx="6570662" cy="1146175"/>
            <a:chOff x="2290763" y="3513138"/>
            <a:chExt cx="6570662" cy="1146175"/>
          </a:xfrm>
        </p:grpSpPr>
        <p:sp>
          <p:nvSpPr>
            <p:cNvPr id="4106" name="Ellipse 5"/>
            <p:cNvSpPr>
              <a:spLocks noChangeArrowheads="1"/>
            </p:cNvSpPr>
            <p:nvPr/>
          </p:nvSpPr>
          <p:spPr bwMode="auto">
            <a:xfrm>
              <a:off x="2290763" y="4406900"/>
              <a:ext cx="257175" cy="25241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cxnSp>
          <p:nvCxnSpPr>
            <p:cNvPr id="13" name="Lige pilforbindelse 12"/>
            <p:cNvCxnSpPr>
              <a:stCxn id="4108" idx="3"/>
            </p:cNvCxnSpPr>
            <p:nvPr/>
          </p:nvCxnSpPr>
          <p:spPr>
            <a:xfrm flipH="1">
              <a:off x="2627314" y="3990192"/>
              <a:ext cx="2357436" cy="478621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8" name="Tekstboks 15"/>
            <p:cNvSpPr txBox="1">
              <a:spLocks noChangeArrowheads="1"/>
            </p:cNvSpPr>
            <p:nvPr/>
          </p:nvSpPr>
          <p:spPr bwMode="auto">
            <a:xfrm flipH="1">
              <a:off x="4984750" y="3513138"/>
              <a:ext cx="387667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dirty="0" smtClean="0">
                  <a:solidFill>
                    <a:srgbClr val="000000"/>
                  </a:solidFill>
                </a:rPr>
                <a:t>Hedemark (2012)</a:t>
              </a:r>
            </a:p>
            <a:p>
              <a:pPr eaLnBrk="1" hangingPunct="1"/>
              <a:r>
                <a:rPr lang="da-DK" dirty="0" smtClean="0">
                  <a:solidFill>
                    <a:srgbClr val="000000"/>
                  </a:solidFill>
                </a:rPr>
                <a:t>Lerjord. Drænrør.</a:t>
              </a:r>
              <a:endParaRPr lang="da-DK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Gruppe 22"/>
          <p:cNvGrpSpPr/>
          <p:nvPr/>
        </p:nvGrpSpPr>
        <p:grpSpPr>
          <a:xfrm>
            <a:off x="2559844" y="5099844"/>
            <a:ext cx="6469162" cy="1160091"/>
            <a:chOff x="2559844" y="5099844"/>
            <a:chExt cx="6469162" cy="1160091"/>
          </a:xfrm>
        </p:grpSpPr>
        <p:sp>
          <p:nvSpPr>
            <p:cNvPr id="4103" name="Ellipse 6"/>
            <p:cNvSpPr>
              <a:spLocks noChangeArrowheads="1"/>
            </p:cNvSpPr>
            <p:nvPr/>
          </p:nvSpPr>
          <p:spPr bwMode="auto">
            <a:xfrm>
              <a:off x="2559844" y="5099844"/>
              <a:ext cx="257175" cy="25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cxnSp>
          <p:nvCxnSpPr>
            <p:cNvPr id="17" name="Lige pilforbindelse 16"/>
            <p:cNvCxnSpPr>
              <a:stCxn id="4105" idx="3"/>
            </p:cNvCxnSpPr>
            <p:nvPr/>
          </p:nvCxnSpPr>
          <p:spPr bwMode="auto">
            <a:xfrm flipH="1" flipV="1">
              <a:off x="2955355" y="5305828"/>
              <a:ext cx="1721396" cy="477054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5" name="Tekstboks 18"/>
            <p:cNvSpPr txBox="1">
              <a:spLocks noChangeArrowheads="1"/>
            </p:cNvSpPr>
            <p:nvPr/>
          </p:nvSpPr>
          <p:spPr bwMode="auto">
            <a:xfrm flipH="1">
              <a:off x="4676751" y="5305828"/>
              <a:ext cx="435225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dirty="0" smtClean="0">
                  <a:solidFill>
                    <a:srgbClr val="000000"/>
                  </a:solidFill>
                </a:rPr>
                <a:t>Hofmansgave (2012)</a:t>
              </a:r>
            </a:p>
            <a:p>
              <a:pPr eaLnBrk="1" hangingPunct="1"/>
              <a:r>
                <a:rPr lang="da-DK" dirty="0" smtClean="0">
                  <a:solidFill>
                    <a:srgbClr val="000000"/>
                  </a:solidFill>
                </a:rPr>
                <a:t>Sandjord. Pumpet areal.</a:t>
              </a:r>
              <a:endParaRPr lang="da-DK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uppe 14"/>
          <p:cNvGrpSpPr/>
          <p:nvPr/>
        </p:nvGrpSpPr>
        <p:grpSpPr>
          <a:xfrm>
            <a:off x="1940471" y="1427713"/>
            <a:ext cx="7203529" cy="1461611"/>
            <a:chOff x="1940471" y="1427713"/>
            <a:chExt cx="7203529" cy="1461611"/>
          </a:xfrm>
        </p:grpSpPr>
        <p:sp>
          <p:nvSpPr>
            <p:cNvPr id="20" name="Ellipse 4"/>
            <p:cNvSpPr>
              <a:spLocks noChangeArrowheads="1"/>
            </p:cNvSpPr>
            <p:nvPr/>
          </p:nvSpPr>
          <p:spPr bwMode="auto">
            <a:xfrm>
              <a:off x="1940471" y="2636912"/>
              <a:ext cx="255265" cy="2524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cxnSp>
          <p:nvCxnSpPr>
            <p:cNvPr id="21" name="Lige pilforbindelse 20"/>
            <p:cNvCxnSpPr/>
            <p:nvPr/>
          </p:nvCxnSpPr>
          <p:spPr bwMode="auto">
            <a:xfrm flipH="1">
              <a:off x="2271713" y="2060848"/>
              <a:ext cx="1544340" cy="648072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kstboks 11"/>
            <p:cNvSpPr txBox="1">
              <a:spLocks noChangeArrowheads="1"/>
            </p:cNvSpPr>
            <p:nvPr/>
          </p:nvSpPr>
          <p:spPr bwMode="auto">
            <a:xfrm flipH="1">
              <a:off x="3992563" y="1427713"/>
              <a:ext cx="515143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a-DK" dirty="0" smtClean="0">
                  <a:solidFill>
                    <a:srgbClr val="000000"/>
                  </a:solidFill>
                </a:rPr>
                <a:t>Birkelse (2012)</a:t>
              </a:r>
              <a:br>
                <a:rPr lang="da-DK" dirty="0" smtClean="0">
                  <a:solidFill>
                    <a:srgbClr val="000000"/>
                  </a:solidFill>
                </a:rPr>
              </a:br>
              <a:r>
                <a:rPr lang="da-DK" dirty="0" smtClean="0">
                  <a:solidFill>
                    <a:srgbClr val="000000"/>
                  </a:solidFill>
                </a:rPr>
                <a:t>Sandjord. Drængrøft</a:t>
              </a:r>
              <a:endParaRPr lang="da-DK" dirty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Titel 2"/>
          <p:cNvSpPr>
            <a:spLocks noGrp="1"/>
          </p:cNvSpPr>
          <p:nvPr>
            <p:ph type="title"/>
          </p:nvPr>
        </p:nvSpPr>
        <p:spPr>
          <a:xfrm>
            <a:off x="539552" y="332655"/>
            <a:ext cx="8147248" cy="1205631"/>
          </a:xfrm>
        </p:spPr>
        <p:txBody>
          <a:bodyPr/>
          <a:lstStyle/>
          <a:p>
            <a:r>
              <a:rPr lang="da-DK" sz="3200" dirty="0" smtClean="0"/>
              <a:t>Demonstrationsmarker med</a:t>
            </a:r>
            <a:br>
              <a:rPr lang="da-DK" sz="3200" dirty="0" smtClean="0"/>
            </a:br>
            <a:r>
              <a:rPr lang="da-DK" sz="3200" dirty="0" smtClean="0"/>
              <a:t>kontrolleret dræning</a:t>
            </a:r>
            <a:endParaRPr lang="da-DK" sz="3200" dirty="0"/>
          </a:p>
        </p:txBody>
      </p:sp>
      <p:pic>
        <p:nvPicPr>
          <p:cNvPr id="25" name="Picture 2" descr="Q:\VFL_Visuel_Identitet\Særlige grafikfiler - fonde\GUDP_logoer\jpg\Maerke_gudp_FVM_RGB_gradueret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8092" y="44625"/>
            <a:ext cx="1248810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778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98C26DFB-EBA0-428F-94AA-4A207443E496}" type="datetime3">
              <a:rPr lang="en-US" smtClean="0"/>
              <a:pPr>
                <a:defRPr/>
              </a:pPr>
              <a:t>11 November 2015</a:t>
            </a:fld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4294967295"/>
          </p:nvPr>
        </p:nvSpPr>
        <p:spPr>
          <a:xfrm>
            <a:off x="301625" y="6492875"/>
            <a:ext cx="8255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2EA3071-399C-41CA-B779-F21EED4EC28E}" type="slidenum">
              <a:rPr lang="da-DK" smtClean="0"/>
              <a:pPr>
                <a:defRPr/>
              </a:pPr>
              <a:t>4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Udenlandske erfaringer med kontrolleret dræning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4294967295"/>
          </p:nvPr>
        </p:nvSpPr>
        <p:spPr>
          <a:xfrm>
            <a:off x="971550" y="2124075"/>
            <a:ext cx="7992938" cy="4184650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Afprøvet i USA siden 1980´erne – nu anbefalet metode til reduktion af N-udledning</a:t>
            </a:r>
          </a:p>
          <a:p>
            <a:r>
              <a:rPr lang="da-DK" dirty="0" smtClean="0"/>
              <a:t>Finland – tilskudsordning og ca. 30.000 ha med kontrolleret dræning.</a:t>
            </a:r>
          </a:p>
          <a:p>
            <a:r>
              <a:rPr lang="da-DK" dirty="0" smtClean="0"/>
              <a:t>Sverige – forsøg med gode resultater og tilskudsordning, men ingen udbredelse</a:t>
            </a:r>
          </a:p>
          <a:p>
            <a:pPr lvl="1"/>
            <a:r>
              <a:rPr lang="da-DK" dirty="0" smtClean="0"/>
              <a:t>Store reduktioner i N-udledning (40-70 %)</a:t>
            </a:r>
          </a:p>
          <a:p>
            <a:r>
              <a:rPr lang="da-DK" dirty="0" smtClean="0"/>
              <a:t>Holland – nye undersøgelser</a:t>
            </a:r>
          </a:p>
          <a:p>
            <a:endParaRPr lang="da-DK" dirty="0"/>
          </a:p>
        </p:txBody>
      </p:sp>
      <p:pic>
        <p:nvPicPr>
          <p:cNvPr id="7" name="Picture 2" descr="Q:\VFL_Visuel_Identitet\Særlige grafikfiler - fonde\GUDP_logoer\jpg\Maerke_gudp_FVM_RGB_graduere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8092" y="6153349"/>
            <a:ext cx="1248810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722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Spørgsmål projektet skal besvare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a-DK" dirty="0" smtClean="0"/>
              <a:t>Kan kontrolleret dræning kombineres med dyrkning af vinterhvede?</a:t>
            </a:r>
          </a:p>
          <a:p>
            <a:pPr lvl="1"/>
            <a:r>
              <a:rPr lang="da-DK" dirty="0" smtClean="0"/>
              <a:t>Effekt på kvælstofudledning med drænvand?</a:t>
            </a:r>
          </a:p>
          <a:p>
            <a:pPr lvl="1"/>
            <a:r>
              <a:rPr lang="da-DK" dirty="0" smtClean="0"/>
              <a:t>Effekt på afgrøden, herunder udbyttet?</a:t>
            </a:r>
          </a:p>
          <a:p>
            <a:r>
              <a:rPr lang="da-DK" dirty="0" smtClean="0"/>
              <a:t>Vil kontrolleret dræning skade drænsystemet pga. øget sedimentation i dræn?</a:t>
            </a:r>
          </a:p>
          <a:p>
            <a:pPr marL="0" indent="0">
              <a:buNone/>
            </a:pP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5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pic>
        <p:nvPicPr>
          <p:cNvPr id="7" name="Picture 2" descr="Q:\VFL_Visuel_Identitet\Særlige grafikfiler - fonde\GUDP_logoer\jpg\Maerke_gudp_FVM_RGB_graduere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8092" y="6168839"/>
            <a:ext cx="1248810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0798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:\5 Overheads\2012\Plantekongres\Landsplanteavlsmøde\illustrationer\cap-illu_forår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845745"/>
            <a:ext cx="8155753" cy="316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19969" y="410102"/>
            <a:ext cx="8208912" cy="792088"/>
          </a:xfrm>
        </p:spPr>
        <p:txBody>
          <a:bodyPr>
            <a:normAutofit/>
          </a:bodyPr>
          <a:lstStyle/>
          <a:p>
            <a:r>
              <a:rPr lang="da-DK" dirty="0" smtClean="0"/>
              <a:t>Styret dræning – hvad går det ud på?</a:t>
            </a:r>
            <a:endParaRPr lang="da-DK" dirty="0"/>
          </a:p>
        </p:txBody>
      </p:sp>
      <p:grpSp>
        <p:nvGrpSpPr>
          <p:cNvPr id="2" name="Gruppe 4"/>
          <p:cNvGrpSpPr/>
          <p:nvPr/>
        </p:nvGrpSpPr>
        <p:grpSpPr>
          <a:xfrm>
            <a:off x="295522" y="1558470"/>
            <a:ext cx="8390828" cy="3535841"/>
            <a:chOff x="488948" y="3787859"/>
            <a:chExt cx="5944588" cy="2487677"/>
          </a:xfrm>
        </p:grpSpPr>
        <p:sp>
          <p:nvSpPr>
            <p:cNvPr id="6" name="Rektangel 5"/>
            <p:cNvSpPr/>
            <p:nvPr/>
          </p:nvSpPr>
          <p:spPr>
            <a:xfrm>
              <a:off x="755576" y="3789040"/>
              <a:ext cx="5472608" cy="2304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7" name="Picture 2" descr="S:\5 Overheads\2012\Plantekongres\Landsplanteavlsmøde\illustrationer\cap-illu_vinter1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4254" r="22752"/>
            <a:stretch/>
          </p:blipFill>
          <p:spPr bwMode="auto">
            <a:xfrm>
              <a:off x="488948" y="3787859"/>
              <a:ext cx="5944588" cy="2487677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pe 8"/>
          <p:cNvGrpSpPr/>
          <p:nvPr/>
        </p:nvGrpSpPr>
        <p:grpSpPr>
          <a:xfrm>
            <a:off x="2051720" y="2852936"/>
            <a:ext cx="2016224" cy="936104"/>
            <a:chOff x="1691680" y="4509120"/>
            <a:chExt cx="1368152" cy="633163"/>
          </a:xfrm>
        </p:grpSpPr>
        <p:cxnSp>
          <p:nvCxnSpPr>
            <p:cNvPr id="10" name="Lige pilforbindelse 9"/>
            <p:cNvCxnSpPr/>
            <p:nvPr/>
          </p:nvCxnSpPr>
          <p:spPr>
            <a:xfrm flipH="1">
              <a:off x="2987824" y="4509120"/>
              <a:ext cx="72008" cy="0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Lige pilforbindelse 10"/>
            <p:cNvCxnSpPr/>
            <p:nvPr/>
          </p:nvCxnSpPr>
          <p:spPr>
            <a:xfrm flipH="1">
              <a:off x="2902679" y="4620989"/>
              <a:ext cx="18002" cy="72008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Lige pilforbindelse 11"/>
            <p:cNvCxnSpPr/>
            <p:nvPr/>
          </p:nvCxnSpPr>
          <p:spPr>
            <a:xfrm flipH="1">
              <a:off x="2843808" y="4773389"/>
              <a:ext cx="67553" cy="72008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Lige pilforbindelse 12"/>
            <p:cNvCxnSpPr/>
            <p:nvPr/>
          </p:nvCxnSpPr>
          <p:spPr>
            <a:xfrm flipH="1">
              <a:off x="2627784" y="4869160"/>
              <a:ext cx="72008" cy="0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Lige pilforbindelse 13"/>
            <p:cNvCxnSpPr/>
            <p:nvPr/>
          </p:nvCxnSpPr>
          <p:spPr>
            <a:xfrm flipH="1">
              <a:off x="2411760" y="4869160"/>
              <a:ext cx="72008" cy="0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Lige pilforbindelse 14"/>
            <p:cNvCxnSpPr/>
            <p:nvPr/>
          </p:nvCxnSpPr>
          <p:spPr>
            <a:xfrm flipH="1">
              <a:off x="2195736" y="4872955"/>
              <a:ext cx="72008" cy="0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Lige pilforbindelse 15"/>
            <p:cNvCxnSpPr/>
            <p:nvPr/>
          </p:nvCxnSpPr>
          <p:spPr>
            <a:xfrm flipH="1">
              <a:off x="1979712" y="4879925"/>
              <a:ext cx="72008" cy="0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Lige pilforbindelse 16"/>
            <p:cNvCxnSpPr/>
            <p:nvPr/>
          </p:nvCxnSpPr>
          <p:spPr>
            <a:xfrm flipH="1">
              <a:off x="1772680" y="4928640"/>
              <a:ext cx="36004" cy="61243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ge pilforbindelse 17"/>
            <p:cNvCxnSpPr/>
            <p:nvPr/>
          </p:nvCxnSpPr>
          <p:spPr>
            <a:xfrm flipH="1">
              <a:off x="1691680" y="5081040"/>
              <a:ext cx="36004" cy="61243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ktangel 32"/>
          <p:cNvSpPr/>
          <p:nvPr/>
        </p:nvSpPr>
        <p:spPr>
          <a:xfrm>
            <a:off x="671869" y="4653136"/>
            <a:ext cx="7807412" cy="288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Tekstboks 33"/>
          <p:cNvSpPr txBox="1"/>
          <p:nvPr/>
        </p:nvSpPr>
        <p:spPr>
          <a:xfrm>
            <a:off x="4716016" y="2886893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rgbClr val="0070C0"/>
                </a:solidFill>
              </a:rPr>
              <a:t>Fastholde NH4-N</a:t>
            </a:r>
            <a:endParaRPr lang="da-DK" b="1" dirty="0">
              <a:solidFill>
                <a:srgbClr val="0070C0"/>
              </a:solidFill>
            </a:endParaRPr>
          </a:p>
        </p:txBody>
      </p:sp>
      <p:grpSp>
        <p:nvGrpSpPr>
          <p:cNvPr id="5" name="Gruppe 40"/>
          <p:cNvGrpSpPr/>
          <p:nvPr/>
        </p:nvGrpSpPr>
        <p:grpSpPr>
          <a:xfrm>
            <a:off x="5104234" y="3879286"/>
            <a:ext cx="2060054" cy="917866"/>
            <a:chOff x="5104234" y="3933056"/>
            <a:chExt cx="2060054" cy="917866"/>
          </a:xfrm>
        </p:grpSpPr>
        <p:sp>
          <p:nvSpPr>
            <p:cNvPr id="35" name="Tekstboks 34"/>
            <p:cNvSpPr txBox="1"/>
            <p:nvPr/>
          </p:nvSpPr>
          <p:spPr>
            <a:xfrm>
              <a:off x="5104234" y="4481590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1" dirty="0" smtClean="0">
                  <a:solidFill>
                    <a:srgbClr val="0070C0"/>
                  </a:solidFill>
                </a:rPr>
                <a:t>Øget nedsivning</a:t>
              </a:r>
              <a:endParaRPr lang="da-DK" b="1" dirty="0">
                <a:solidFill>
                  <a:srgbClr val="0070C0"/>
                </a:solidFill>
              </a:endParaRPr>
            </a:p>
          </p:txBody>
        </p:sp>
        <p:cxnSp>
          <p:nvCxnSpPr>
            <p:cNvPr id="37" name="Lige pilforbindelse 36"/>
            <p:cNvCxnSpPr/>
            <p:nvPr/>
          </p:nvCxnSpPr>
          <p:spPr>
            <a:xfrm>
              <a:off x="5220072" y="3933056"/>
              <a:ext cx="0" cy="548534"/>
            </a:xfrm>
            <a:prstGeom prst="straightConnector1">
              <a:avLst/>
            </a:prstGeom>
            <a:ln w="63500"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ge pilforbindelse 37"/>
            <p:cNvCxnSpPr/>
            <p:nvPr/>
          </p:nvCxnSpPr>
          <p:spPr>
            <a:xfrm>
              <a:off x="5868144" y="3933056"/>
              <a:ext cx="0" cy="548534"/>
            </a:xfrm>
            <a:prstGeom prst="straightConnector1">
              <a:avLst/>
            </a:prstGeom>
            <a:ln w="63500"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ge pilforbindelse 38"/>
            <p:cNvCxnSpPr/>
            <p:nvPr/>
          </p:nvCxnSpPr>
          <p:spPr>
            <a:xfrm>
              <a:off x="6516216" y="3933056"/>
              <a:ext cx="0" cy="548534"/>
            </a:xfrm>
            <a:prstGeom prst="straightConnector1">
              <a:avLst/>
            </a:prstGeom>
            <a:ln w="63500"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ge pilforbindelse 39"/>
            <p:cNvCxnSpPr/>
            <p:nvPr/>
          </p:nvCxnSpPr>
          <p:spPr>
            <a:xfrm>
              <a:off x="7164288" y="3933056"/>
              <a:ext cx="0" cy="548534"/>
            </a:xfrm>
            <a:prstGeom prst="straightConnector1">
              <a:avLst/>
            </a:prstGeom>
            <a:ln w="63500"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e 47"/>
          <p:cNvGrpSpPr/>
          <p:nvPr/>
        </p:nvGrpSpPr>
        <p:grpSpPr>
          <a:xfrm>
            <a:off x="4211960" y="1475492"/>
            <a:ext cx="2300630" cy="1449452"/>
            <a:chOff x="4211960" y="1475492"/>
            <a:chExt cx="2300630" cy="1449452"/>
          </a:xfrm>
        </p:grpSpPr>
        <p:cxnSp>
          <p:nvCxnSpPr>
            <p:cNvPr id="43" name="Lige pilforbindelse 42"/>
            <p:cNvCxnSpPr/>
            <p:nvPr/>
          </p:nvCxnSpPr>
          <p:spPr>
            <a:xfrm flipV="1">
              <a:off x="4586241" y="1883796"/>
              <a:ext cx="0" cy="1041148"/>
            </a:xfrm>
            <a:prstGeom prst="straightConnector1">
              <a:avLst/>
            </a:prstGeom>
            <a:ln w="50800">
              <a:solidFill>
                <a:srgbClr val="0070C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ge pilforbindelse 43"/>
            <p:cNvCxnSpPr/>
            <p:nvPr/>
          </p:nvCxnSpPr>
          <p:spPr>
            <a:xfrm flipV="1">
              <a:off x="5076056" y="1883796"/>
              <a:ext cx="0" cy="1041148"/>
            </a:xfrm>
            <a:prstGeom prst="straightConnector1">
              <a:avLst/>
            </a:prstGeom>
            <a:ln w="50800">
              <a:solidFill>
                <a:srgbClr val="0070C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ge pilforbindelse 44"/>
            <p:cNvCxnSpPr/>
            <p:nvPr/>
          </p:nvCxnSpPr>
          <p:spPr>
            <a:xfrm flipV="1">
              <a:off x="5580112" y="1883796"/>
              <a:ext cx="0" cy="1041148"/>
            </a:xfrm>
            <a:prstGeom prst="straightConnector1">
              <a:avLst/>
            </a:prstGeom>
            <a:ln w="50800">
              <a:solidFill>
                <a:srgbClr val="0070C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ge pilforbindelse 45"/>
            <p:cNvCxnSpPr/>
            <p:nvPr/>
          </p:nvCxnSpPr>
          <p:spPr>
            <a:xfrm flipV="1">
              <a:off x="6084168" y="1883796"/>
              <a:ext cx="0" cy="1041148"/>
            </a:xfrm>
            <a:prstGeom prst="straightConnector1">
              <a:avLst/>
            </a:prstGeom>
            <a:ln w="50800">
              <a:solidFill>
                <a:srgbClr val="0070C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kstboks 46"/>
            <p:cNvSpPr txBox="1"/>
            <p:nvPr/>
          </p:nvSpPr>
          <p:spPr>
            <a:xfrm>
              <a:off x="4211960" y="1475492"/>
              <a:ext cx="2300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1" dirty="0" smtClean="0">
                  <a:solidFill>
                    <a:srgbClr val="0070C0"/>
                  </a:solidFill>
                </a:rPr>
                <a:t>Øget </a:t>
              </a:r>
              <a:r>
                <a:rPr lang="da-DK" b="1" dirty="0" err="1" smtClean="0">
                  <a:solidFill>
                    <a:srgbClr val="0070C0"/>
                  </a:solidFill>
                </a:rPr>
                <a:t>denitrifikation</a:t>
              </a:r>
              <a:endParaRPr lang="da-DK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9" name="Gruppe 53"/>
          <p:cNvGrpSpPr/>
          <p:nvPr/>
        </p:nvGrpSpPr>
        <p:grpSpPr>
          <a:xfrm>
            <a:off x="6660232" y="1235304"/>
            <a:ext cx="1326004" cy="1722676"/>
            <a:chOff x="6660232" y="1235304"/>
            <a:chExt cx="1326004" cy="1722676"/>
          </a:xfrm>
        </p:grpSpPr>
        <p:cxnSp>
          <p:nvCxnSpPr>
            <p:cNvPr id="50" name="Lige pilforbindelse 49"/>
            <p:cNvCxnSpPr/>
            <p:nvPr/>
          </p:nvCxnSpPr>
          <p:spPr>
            <a:xfrm flipV="1">
              <a:off x="6876256" y="1916832"/>
              <a:ext cx="0" cy="1041148"/>
            </a:xfrm>
            <a:prstGeom prst="straightConnector1">
              <a:avLst/>
            </a:prstGeom>
            <a:ln>
              <a:solidFill>
                <a:srgbClr val="0070C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ge pilforbindelse 50"/>
            <p:cNvCxnSpPr/>
            <p:nvPr/>
          </p:nvCxnSpPr>
          <p:spPr>
            <a:xfrm flipV="1">
              <a:off x="7236296" y="1916832"/>
              <a:ext cx="0" cy="1041148"/>
            </a:xfrm>
            <a:prstGeom prst="straightConnector1">
              <a:avLst/>
            </a:prstGeom>
            <a:ln>
              <a:solidFill>
                <a:srgbClr val="0070C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Lige pilforbindelse 51"/>
            <p:cNvCxnSpPr/>
            <p:nvPr/>
          </p:nvCxnSpPr>
          <p:spPr>
            <a:xfrm flipV="1">
              <a:off x="7596336" y="1916832"/>
              <a:ext cx="0" cy="1041148"/>
            </a:xfrm>
            <a:prstGeom prst="straightConnector1">
              <a:avLst/>
            </a:prstGeom>
            <a:ln>
              <a:solidFill>
                <a:srgbClr val="0070C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kstboks 52"/>
            <p:cNvSpPr txBox="1"/>
            <p:nvPr/>
          </p:nvSpPr>
          <p:spPr>
            <a:xfrm>
              <a:off x="6660232" y="1235304"/>
              <a:ext cx="13260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1" dirty="0" smtClean="0">
                  <a:solidFill>
                    <a:srgbClr val="0070C0"/>
                  </a:solidFill>
                </a:rPr>
                <a:t>Lattergas</a:t>
              </a:r>
              <a:br>
                <a:rPr lang="da-DK" b="1" dirty="0" smtClean="0">
                  <a:solidFill>
                    <a:srgbClr val="0070C0"/>
                  </a:solidFill>
                </a:rPr>
              </a:br>
              <a:r>
                <a:rPr lang="da-DK" b="1" dirty="0" smtClean="0">
                  <a:solidFill>
                    <a:srgbClr val="0070C0"/>
                  </a:solidFill>
                </a:rPr>
                <a:t>emission?</a:t>
              </a:r>
              <a:endParaRPr lang="da-DK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0" name="Gruppe 57"/>
          <p:cNvGrpSpPr/>
          <p:nvPr/>
        </p:nvGrpSpPr>
        <p:grpSpPr>
          <a:xfrm>
            <a:off x="1403648" y="1772816"/>
            <a:ext cx="1236236" cy="1612424"/>
            <a:chOff x="1403648" y="1772816"/>
            <a:chExt cx="1236236" cy="1612424"/>
          </a:xfrm>
        </p:grpSpPr>
        <p:sp>
          <p:nvSpPr>
            <p:cNvPr id="55" name="Tekstboks 54"/>
            <p:cNvSpPr txBox="1"/>
            <p:nvPr/>
          </p:nvSpPr>
          <p:spPr>
            <a:xfrm>
              <a:off x="1403648" y="1772816"/>
              <a:ext cx="12362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1" dirty="0" smtClean="0">
                  <a:solidFill>
                    <a:srgbClr val="0070C0"/>
                  </a:solidFill>
                </a:rPr>
                <a:t>Mindre N </a:t>
              </a:r>
              <a:br>
                <a:rPr lang="da-DK" b="1" dirty="0" smtClean="0">
                  <a:solidFill>
                    <a:srgbClr val="0070C0"/>
                  </a:solidFill>
                </a:rPr>
              </a:br>
              <a:r>
                <a:rPr lang="da-DK" b="1" dirty="0" smtClean="0">
                  <a:solidFill>
                    <a:srgbClr val="0070C0"/>
                  </a:solidFill>
                </a:rPr>
                <a:t>Mindre P</a:t>
              </a:r>
              <a:endParaRPr lang="da-DK" b="1" dirty="0">
                <a:solidFill>
                  <a:srgbClr val="0070C0"/>
                </a:solidFill>
              </a:endParaRPr>
            </a:p>
          </p:txBody>
        </p:sp>
        <p:cxnSp>
          <p:nvCxnSpPr>
            <p:cNvPr id="57" name="Lige pilforbindelse 56"/>
            <p:cNvCxnSpPr/>
            <p:nvPr/>
          </p:nvCxnSpPr>
          <p:spPr>
            <a:xfrm>
              <a:off x="2171088" y="2437406"/>
              <a:ext cx="53059" cy="947834"/>
            </a:xfrm>
            <a:prstGeom prst="straightConnector1">
              <a:avLst/>
            </a:prstGeom>
            <a:ln w="63500"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pe 61"/>
          <p:cNvGrpSpPr/>
          <p:nvPr/>
        </p:nvGrpSpPr>
        <p:grpSpPr>
          <a:xfrm>
            <a:off x="962025" y="5003356"/>
            <a:ext cx="7858611" cy="585884"/>
            <a:chOff x="962025" y="5003356"/>
            <a:chExt cx="7858611" cy="585884"/>
          </a:xfrm>
        </p:grpSpPr>
        <p:sp>
          <p:nvSpPr>
            <p:cNvPr id="60" name="Kombinationstegning 59"/>
            <p:cNvSpPr/>
            <p:nvPr/>
          </p:nvSpPr>
          <p:spPr>
            <a:xfrm>
              <a:off x="962025" y="5003356"/>
              <a:ext cx="7712580" cy="435899"/>
            </a:xfrm>
            <a:custGeom>
              <a:avLst/>
              <a:gdLst>
                <a:gd name="connsiteX0" fmla="*/ 0 w 7712580"/>
                <a:gd name="connsiteY0" fmla="*/ 235394 h 435899"/>
                <a:gd name="connsiteX1" fmla="*/ 1028700 w 7712580"/>
                <a:gd name="connsiteY1" fmla="*/ 82994 h 435899"/>
                <a:gd name="connsiteX2" fmla="*/ 1952625 w 7712580"/>
                <a:gd name="connsiteY2" fmla="*/ 254444 h 435899"/>
                <a:gd name="connsiteX3" fmla="*/ 3028950 w 7712580"/>
                <a:gd name="connsiteY3" fmla="*/ 368744 h 435899"/>
                <a:gd name="connsiteX4" fmla="*/ 3714750 w 7712580"/>
                <a:gd name="connsiteY4" fmla="*/ 235394 h 435899"/>
                <a:gd name="connsiteX5" fmla="*/ 4505325 w 7712580"/>
                <a:gd name="connsiteY5" fmla="*/ 435419 h 435899"/>
                <a:gd name="connsiteX6" fmla="*/ 5772150 w 7712580"/>
                <a:gd name="connsiteY6" fmla="*/ 283019 h 435899"/>
                <a:gd name="connsiteX7" fmla="*/ 7496175 w 7712580"/>
                <a:gd name="connsiteY7" fmla="*/ 25844 h 435899"/>
                <a:gd name="connsiteX8" fmla="*/ 7696200 w 7712580"/>
                <a:gd name="connsiteY8" fmla="*/ 6794 h 435899"/>
                <a:gd name="connsiteX9" fmla="*/ 7686675 w 7712580"/>
                <a:gd name="connsiteY9" fmla="*/ 6794 h 43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12580" h="435899">
                  <a:moveTo>
                    <a:pt x="0" y="235394"/>
                  </a:moveTo>
                  <a:cubicBezTo>
                    <a:pt x="351631" y="157606"/>
                    <a:pt x="703263" y="79819"/>
                    <a:pt x="1028700" y="82994"/>
                  </a:cubicBezTo>
                  <a:cubicBezTo>
                    <a:pt x="1354137" y="86169"/>
                    <a:pt x="1619250" y="206819"/>
                    <a:pt x="1952625" y="254444"/>
                  </a:cubicBezTo>
                  <a:cubicBezTo>
                    <a:pt x="2286000" y="302069"/>
                    <a:pt x="2735263" y="371919"/>
                    <a:pt x="3028950" y="368744"/>
                  </a:cubicBezTo>
                  <a:cubicBezTo>
                    <a:pt x="3322637" y="365569"/>
                    <a:pt x="3468688" y="224282"/>
                    <a:pt x="3714750" y="235394"/>
                  </a:cubicBezTo>
                  <a:cubicBezTo>
                    <a:pt x="3960812" y="246506"/>
                    <a:pt x="4162425" y="427482"/>
                    <a:pt x="4505325" y="435419"/>
                  </a:cubicBezTo>
                  <a:cubicBezTo>
                    <a:pt x="4848225" y="443356"/>
                    <a:pt x="5273675" y="351281"/>
                    <a:pt x="5772150" y="283019"/>
                  </a:cubicBezTo>
                  <a:cubicBezTo>
                    <a:pt x="6270625" y="214757"/>
                    <a:pt x="7175500" y="71882"/>
                    <a:pt x="7496175" y="25844"/>
                  </a:cubicBezTo>
                  <a:cubicBezTo>
                    <a:pt x="7816850" y="-20194"/>
                    <a:pt x="7664450" y="9969"/>
                    <a:pt x="7696200" y="6794"/>
                  </a:cubicBezTo>
                  <a:cubicBezTo>
                    <a:pt x="7727950" y="3619"/>
                    <a:pt x="7707312" y="5206"/>
                    <a:pt x="7686675" y="6794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1" name="Tekstboks 60"/>
            <p:cNvSpPr txBox="1"/>
            <p:nvPr/>
          </p:nvSpPr>
          <p:spPr>
            <a:xfrm>
              <a:off x="7097087" y="5219908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1" dirty="0" err="1" smtClean="0">
                  <a:solidFill>
                    <a:srgbClr val="FF0000"/>
                  </a:solidFill>
                </a:rPr>
                <a:t>Redoxgrænse</a:t>
              </a:r>
              <a:endParaRPr lang="da-DK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uppe 74"/>
          <p:cNvGrpSpPr/>
          <p:nvPr/>
        </p:nvGrpSpPr>
        <p:grpSpPr>
          <a:xfrm>
            <a:off x="2195736" y="4365104"/>
            <a:ext cx="2785839" cy="514010"/>
            <a:chOff x="2195736" y="4365104"/>
            <a:chExt cx="2785839" cy="514010"/>
          </a:xfrm>
        </p:grpSpPr>
        <p:sp>
          <p:nvSpPr>
            <p:cNvPr id="69" name="Kombinationstegning 68"/>
            <p:cNvSpPr/>
            <p:nvPr/>
          </p:nvSpPr>
          <p:spPr>
            <a:xfrm>
              <a:off x="2299682" y="4437112"/>
              <a:ext cx="2681893" cy="442002"/>
            </a:xfrm>
            <a:custGeom>
              <a:avLst/>
              <a:gdLst>
                <a:gd name="connsiteX0" fmla="*/ 2681893 w 2681893"/>
                <a:gd name="connsiteY0" fmla="*/ 213595 h 442002"/>
                <a:gd name="connsiteX1" fmla="*/ 1977043 w 2681893"/>
                <a:gd name="connsiteY1" fmla="*/ 413620 h 442002"/>
                <a:gd name="connsiteX2" fmla="*/ 1453168 w 2681893"/>
                <a:gd name="connsiteY2" fmla="*/ 432670 h 442002"/>
                <a:gd name="connsiteX3" fmla="*/ 967393 w 2681893"/>
                <a:gd name="connsiteY3" fmla="*/ 337420 h 442002"/>
                <a:gd name="connsiteX4" fmla="*/ 100618 w 2681893"/>
                <a:gd name="connsiteY4" fmla="*/ 32620 h 442002"/>
                <a:gd name="connsiteX5" fmla="*/ 52993 w 2681893"/>
                <a:gd name="connsiteY5" fmla="*/ 23095 h 44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1893" h="442002">
                  <a:moveTo>
                    <a:pt x="2681893" y="213595"/>
                  </a:moveTo>
                  <a:cubicBezTo>
                    <a:pt x="2431861" y="295351"/>
                    <a:pt x="2181830" y="377108"/>
                    <a:pt x="1977043" y="413620"/>
                  </a:cubicBezTo>
                  <a:cubicBezTo>
                    <a:pt x="1772255" y="450133"/>
                    <a:pt x="1621443" y="445370"/>
                    <a:pt x="1453168" y="432670"/>
                  </a:cubicBezTo>
                  <a:cubicBezTo>
                    <a:pt x="1284893" y="419970"/>
                    <a:pt x="1192818" y="404095"/>
                    <a:pt x="967393" y="337420"/>
                  </a:cubicBezTo>
                  <a:cubicBezTo>
                    <a:pt x="741968" y="270745"/>
                    <a:pt x="253018" y="85008"/>
                    <a:pt x="100618" y="32620"/>
                  </a:cubicBezTo>
                  <a:cubicBezTo>
                    <a:pt x="-51782" y="-19768"/>
                    <a:pt x="605" y="1663"/>
                    <a:pt x="52993" y="23095"/>
                  </a:cubicBezTo>
                </a:path>
              </a:pathLst>
            </a:custGeom>
            <a:noFill/>
            <a:ln w="50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cxnSp>
          <p:nvCxnSpPr>
            <p:cNvPr id="71" name="Lige pilforbindelse 70"/>
            <p:cNvCxnSpPr/>
            <p:nvPr/>
          </p:nvCxnSpPr>
          <p:spPr>
            <a:xfrm flipH="1" flipV="1">
              <a:off x="2195736" y="4365104"/>
              <a:ext cx="165111" cy="76200"/>
            </a:xfrm>
            <a:prstGeom prst="straightConnector1">
              <a:avLst/>
            </a:prstGeom>
            <a:ln w="50800"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e 86"/>
          <p:cNvGrpSpPr/>
          <p:nvPr/>
        </p:nvGrpSpPr>
        <p:grpSpPr>
          <a:xfrm>
            <a:off x="1835696" y="4653137"/>
            <a:ext cx="4146004" cy="1800199"/>
            <a:chOff x="1835696" y="4653137"/>
            <a:chExt cx="4146004" cy="1800199"/>
          </a:xfrm>
        </p:grpSpPr>
        <p:grpSp>
          <p:nvGrpSpPr>
            <p:cNvPr id="24" name="Gruppe 84"/>
            <p:cNvGrpSpPr/>
            <p:nvPr/>
          </p:nvGrpSpPr>
          <p:grpSpPr>
            <a:xfrm>
              <a:off x="1835696" y="4653137"/>
              <a:ext cx="4146004" cy="1419193"/>
              <a:chOff x="1835696" y="4653137"/>
              <a:chExt cx="4146004" cy="1419193"/>
            </a:xfrm>
          </p:grpSpPr>
          <p:sp>
            <p:nvSpPr>
              <p:cNvPr id="76" name="Kombinationstegning 75"/>
              <p:cNvSpPr/>
              <p:nvPr/>
            </p:nvSpPr>
            <p:spPr>
              <a:xfrm>
                <a:off x="1844758" y="4811824"/>
                <a:ext cx="4136942" cy="1260506"/>
              </a:xfrm>
              <a:custGeom>
                <a:avLst/>
                <a:gdLst>
                  <a:gd name="connsiteX0" fmla="*/ 4136942 w 4136942"/>
                  <a:gd name="connsiteY0" fmla="*/ 64976 h 1260506"/>
                  <a:gd name="connsiteX1" fmla="*/ 3870242 w 4136942"/>
                  <a:gd name="connsiteY1" fmla="*/ 788876 h 1260506"/>
                  <a:gd name="connsiteX2" fmla="*/ 3289217 w 4136942"/>
                  <a:gd name="connsiteY2" fmla="*/ 1150826 h 1260506"/>
                  <a:gd name="connsiteX3" fmla="*/ 1669967 w 4136942"/>
                  <a:gd name="connsiteY3" fmla="*/ 1236551 h 1260506"/>
                  <a:gd name="connsiteX4" fmla="*/ 365042 w 4136942"/>
                  <a:gd name="connsiteY4" fmla="*/ 769826 h 1260506"/>
                  <a:gd name="connsiteX5" fmla="*/ 31667 w 4136942"/>
                  <a:gd name="connsiteY5" fmla="*/ 55451 h 1260506"/>
                  <a:gd name="connsiteX6" fmla="*/ 12617 w 4136942"/>
                  <a:gd name="connsiteY6" fmla="*/ 45926 h 1260506"/>
                  <a:gd name="connsiteX7" fmla="*/ 22142 w 4136942"/>
                  <a:gd name="connsiteY7" fmla="*/ 36401 h 1260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36942" h="1260506">
                    <a:moveTo>
                      <a:pt x="4136942" y="64976"/>
                    </a:moveTo>
                    <a:cubicBezTo>
                      <a:pt x="4074235" y="336438"/>
                      <a:pt x="4011529" y="607901"/>
                      <a:pt x="3870242" y="788876"/>
                    </a:cubicBezTo>
                    <a:cubicBezTo>
                      <a:pt x="3728954" y="969851"/>
                      <a:pt x="3655929" y="1076214"/>
                      <a:pt x="3289217" y="1150826"/>
                    </a:cubicBezTo>
                    <a:cubicBezTo>
                      <a:pt x="2922505" y="1225438"/>
                      <a:pt x="2157329" y="1300051"/>
                      <a:pt x="1669967" y="1236551"/>
                    </a:cubicBezTo>
                    <a:cubicBezTo>
                      <a:pt x="1182604" y="1173051"/>
                      <a:pt x="638092" y="966676"/>
                      <a:pt x="365042" y="769826"/>
                    </a:cubicBezTo>
                    <a:cubicBezTo>
                      <a:pt x="91992" y="572976"/>
                      <a:pt x="90404" y="176101"/>
                      <a:pt x="31667" y="55451"/>
                    </a:cubicBezTo>
                    <a:cubicBezTo>
                      <a:pt x="-27070" y="-65199"/>
                      <a:pt x="14204" y="49101"/>
                      <a:pt x="12617" y="45926"/>
                    </a:cubicBezTo>
                    <a:cubicBezTo>
                      <a:pt x="11030" y="42751"/>
                      <a:pt x="16586" y="39576"/>
                      <a:pt x="22142" y="36401"/>
                    </a:cubicBezTo>
                  </a:path>
                </a:pathLst>
              </a:custGeom>
              <a:noFill/>
              <a:ln w="508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cxnSp>
            <p:nvCxnSpPr>
              <p:cNvPr id="80" name="Lige pilforbindelse 79"/>
              <p:cNvCxnSpPr>
                <a:stCxn id="76" idx="5"/>
              </p:cNvCxnSpPr>
              <p:nvPr/>
            </p:nvCxnSpPr>
            <p:spPr>
              <a:xfrm flipH="1" flipV="1">
                <a:off x="1835696" y="4653137"/>
                <a:ext cx="40729" cy="214138"/>
              </a:xfrm>
              <a:prstGeom prst="straightConnector1">
                <a:avLst/>
              </a:prstGeom>
              <a:ln w="50800">
                <a:solidFill>
                  <a:srgbClr val="0070C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Tekstboks 85"/>
            <p:cNvSpPr txBox="1"/>
            <p:nvPr/>
          </p:nvSpPr>
          <p:spPr>
            <a:xfrm>
              <a:off x="2915816" y="6084004"/>
              <a:ext cx="17363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b="1" dirty="0" err="1" smtClean="0">
                  <a:solidFill>
                    <a:srgbClr val="0070C0"/>
                  </a:solidFill>
                </a:rPr>
                <a:t>Denitrifikation</a:t>
              </a:r>
              <a:endParaRPr lang="da-DK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8381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11. november 2015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7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pic>
        <p:nvPicPr>
          <p:cNvPr id="7" name="Picture 2" descr="C:\Users\skh\Pictures\2012-09-14 Kontrolleret dræning anlæg\Kontrolleret dræning anlæg 006.JPG"/>
          <p:cNvPicPr>
            <a:picLocks noGrp="1" noChangeAspect="1" noChangeArrowheads="1"/>
          </p:cNvPicPr>
          <p:nvPr>
            <p:ph sz="quarter" idx="17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872" y="1403648"/>
            <a:ext cx="7898568" cy="526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5019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368" y="2636912"/>
            <a:ext cx="2887141" cy="434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201242"/>
            <a:ext cx="5596700" cy="366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diasnumm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5B83ACE-7262-49F6-96C3-9405D7838815}" type="slidenum">
              <a:rPr lang="da-DK" smtClean="0"/>
              <a:pPr>
                <a:defRPr/>
              </a:pPr>
              <a:t>8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524" y="-99392"/>
            <a:ext cx="2804871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-27384"/>
            <a:ext cx="5600141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619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nummer 1"/>
          <p:cNvSpPr>
            <a:spLocks noGrp="1"/>
          </p:cNvSpPr>
          <p:nvPr>
            <p:ph type="sldNum" sz="quarter" idx="4294967295"/>
          </p:nvPr>
        </p:nvSpPr>
        <p:spPr>
          <a:xfrm>
            <a:off x="301625" y="6492875"/>
            <a:ext cx="8255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2EA3071-399C-41CA-B779-F21EED4EC28E}" type="slidenum">
              <a:rPr lang="da-DK" smtClean="0"/>
              <a:pPr>
                <a:defRPr/>
              </a:pPr>
              <a:t>9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341784"/>
            <a:ext cx="4104456" cy="1791072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Reguleringsbrønd til</a:t>
            </a:r>
            <a:br>
              <a:rPr lang="da-DK" dirty="0" smtClean="0"/>
            </a:br>
            <a:r>
              <a:rPr lang="da-DK" dirty="0" smtClean="0"/>
              <a:t>kontrolleret dræning</a:t>
            </a:r>
            <a:br>
              <a:rPr lang="da-DK" dirty="0" smtClean="0"/>
            </a:br>
            <a:r>
              <a:rPr lang="da-DK" dirty="0" smtClean="0"/>
              <a:t>fra Finland</a:t>
            </a:r>
            <a:endParaRPr lang="da-DK" dirty="0"/>
          </a:p>
        </p:txBody>
      </p:sp>
      <p:pic>
        <p:nvPicPr>
          <p:cNvPr id="2049" name="Picture 1" descr="Example of a commercial control wel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31683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ntrol w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7" y="2551211"/>
            <a:ext cx="3528393" cy="264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Q:\VFL_Visuel_Identitet\Særlige grafikfiler - fonde\GUDP_logoer\jpg\Maerke_gudp_FVM_RGB_gradueret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38092" y="44625"/>
            <a:ext cx="1248810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6822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ES">
  <a:themeElements>
    <a:clrScheme name="SEGES 1 - AKM">
      <a:dk1>
        <a:srgbClr val="000000"/>
      </a:dk1>
      <a:lt1>
        <a:sysClr val="window" lastClr="FFFFFF"/>
      </a:lt1>
      <a:dk2>
        <a:srgbClr val="09562C"/>
      </a:dk2>
      <a:lt2>
        <a:srgbClr val="E7E5DB"/>
      </a:lt2>
      <a:accent1>
        <a:srgbClr val="076471"/>
      </a:accent1>
      <a:accent2>
        <a:srgbClr val="C8C7B2"/>
      </a:accent2>
      <a:accent3>
        <a:srgbClr val="9DDCF9"/>
      </a:accent3>
      <a:accent4>
        <a:srgbClr val="7C9877"/>
      </a:accent4>
      <a:accent5>
        <a:srgbClr val="338291"/>
      </a:accent5>
      <a:accent6>
        <a:srgbClr val="E95D0F"/>
      </a:accent6>
      <a:hlink>
        <a:srgbClr val="7DA3AD"/>
      </a:hlink>
      <a:folHlink>
        <a:srgbClr val="E95D0F"/>
      </a:folHlink>
    </a:clrScheme>
    <a:fontScheme name="SE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SEGES.potx" id="{A1D754C6-402D-413A-B882-45D1C0F8DB71}" vid="{754D3CC7-479D-4DD6-BE6C-4D8BBBD5E07F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VFL 1">
      <a:dk1>
        <a:srgbClr val="3F3F3F"/>
      </a:dk1>
      <a:lt1>
        <a:sysClr val="window" lastClr="FFFFFF"/>
      </a:lt1>
      <a:dk2>
        <a:srgbClr val="09562C"/>
      </a:dk2>
      <a:lt2>
        <a:srgbClr val="C8C7B2"/>
      </a:lt2>
      <a:accent1>
        <a:srgbClr val="09562C"/>
      </a:accent1>
      <a:accent2>
        <a:srgbClr val="D0C22B"/>
      </a:accent2>
      <a:accent3>
        <a:srgbClr val="C8C7B2"/>
      </a:accent3>
      <a:accent4>
        <a:srgbClr val="000000"/>
      </a:accent4>
      <a:accent5>
        <a:srgbClr val="9DDCF9"/>
      </a:accent5>
      <a:accent6>
        <a:srgbClr val="E95D0F"/>
      </a:accent6>
      <a:hlink>
        <a:srgbClr val="09562C"/>
      </a:hlink>
      <a:folHlink>
        <a:srgbClr val="09562C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ynamicPublishingContent11 xmlns="http://schemas.microsoft.com/sharepoint/v3" xsi:nil="true"/>
    <DynamicPublishingContent14 xmlns="http://schemas.microsoft.com/sharepoint/v3" xsi:nil="true"/>
    <PublishingRollupImage xmlns="http://schemas.microsoft.com/sharepoint/v3" xsi:nil="true"/>
    <Revisionsdato xmlns="5aa14257-579e-4a1f-bbbb-3c8dd7393476">2015-11-11T07:25:00+00:00</Revisionsdato>
    <DynamicPublishingContent5 xmlns="http://schemas.microsoft.com/sharepoint/v3" xsi:nil="true"/>
    <DynamicPublishingContent12 xmlns="http://schemas.microsoft.com/sharepoint/v3" xsi:nil="true"/>
    <PublishingContactEmail xmlns="http://schemas.microsoft.com/sharepoint/v3" xsi:nil="true"/>
    <HeaderStyleDefinitions xmlns="http://schemas.microsoft.com/sharepoint/v3" xsi:nil="true"/>
    <DynamicPublishingContent4 xmlns="http://schemas.microsoft.com/sharepoint/v3" xsi:nil="true"/>
    <PublishingVariationRelationshipLinkFieldID xmlns="http://schemas.microsoft.com/sharepoint/v3">
      <Url xsi:nil="true"/>
      <Description xsi:nil="true"/>
    </PublishingVariationRelationshipLinkFieldID>
    <PublishingPageContent xmlns="http://schemas.microsoft.com/sharepoint/v3" xsi:nil="true"/>
    <DynamicPublishingContent7 xmlns="http://schemas.microsoft.com/sharepoint/v3" xsi:nil="true"/>
    <DynamicPublishingContent6 xmlns="http://schemas.microsoft.com/sharepoint/v3" xsi:nil="true"/>
    <Bekraeftelsesdato xmlns="5aa14257-579e-4a1f-bbbb-3c8dd7393476">2015-11-11T07:25:00+00:00</Bekraeftelsesdato>
    <DynamicPublishingContent1 xmlns="http://schemas.microsoft.com/sharepoint/v3" xsi:nil="true"/>
    <DynamicPublishingContent13 xmlns="http://schemas.microsoft.com/sharepoint/v3" xsi:nil="true"/>
    <PublishingVariationGroupID xmlns="http://schemas.microsoft.com/sharepoint/v3" xsi:nil="true"/>
    <ArticleStartDate xmlns="http://schemas.microsoft.com/sharepoint/v3">2015-11-11T07:26:03+00:00</ArticleStartDate>
    <Listekode xmlns="5aa14257-579e-4a1f-bbbb-3c8dd7393476" xsi:nil="true"/>
    <DynamicPublishingContent0 xmlns="http://schemas.microsoft.com/sharepoint/v3" xsi:nil="true"/>
    <ArticleByLine xmlns="http://schemas.microsoft.com/sharepoint/v3" xsi:nil="true"/>
    <PublishingImageCaption xmlns="http://schemas.microsoft.com/sharepoint/v3" xsi:nil="true"/>
    <Forfattere xmlns="5aa14257-579e-4a1f-bbbb-3c8dd7393476">
      <UserInfo>
        <DisplayName> </DisplayName>
        <AccountId>15383</AccountId>
        <AccountType/>
      </UserInfo>
    </Forfattere>
    <DynamicPublishingContent3 xmlns="http://schemas.microsoft.com/sharepoint/v3" xsi:nil="true"/>
    <Sorteringsorden xmlns="5aa14257-579e-4a1f-bbbb-3c8dd7393476" xsi:nil="true"/>
    <Audience xmlns="http://schemas.microsoft.com/sharepoint/v3" xsi:nil="true"/>
    <PublishingPageImage xmlns="http://schemas.microsoft.com/sharepoint/v3" xsi:nil="true"/>
    <DynamicPublishingContent2 xmlns="http://schemas.microsoft.com/sharepoint/v3" xsi:nil="true"/>
    <SummaryLinks xmlns="http://schemas.microsoft.com/sharepoint/v3">&lt;div title="_schemaversion" id="_3"&gt;
  &lt;div title="_view"&gt;
    &lt;span title="_columns"&gt;1&lt;/span&gt;
    &lt;span title="_linkstyle"&gt;&lt;/span&gt;
    &lt;span title="_groupstyle"&gt;&lt;/span&gt;
  &lt;/div&gt;
&lt;/div&gt;</SummaryLinks>
    <PublishingExpirationDate xmlns="http://schemas.microsoft.com/sharepoint/v3" xsi:nil="true"/>
    <PublishingContactPicture xmlns="http://schemas.microsoft.com/sharepoint/v3">
      <Url xsi:nil="true"/>
      <Description xsi:nil="true"/>
    </PublishingContactPicture>
    <Informationsserie xmlns="5aa14257-579e-4a1f-bbbb-3c8dd7393476" xsi:nil="true"/>
    <PublishingStartDate xmlns="http://schemas.microsoft.com/sharepoint/v3" xsi:nil="true"/>
    <DynamicPublishingContent9 xmlns="http://schemas.microsoft.com/sharepoint/v3" xsi:nil="true"/>
    <DynamicPublishingContent10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Noegleord xmlns="5aa14257-579e-4a1f-bbbb-3c8dd7393476" xsi:nil="true"/>
    <DynamicPublishingContent8 xmlns="http://schemas.microsoft.com/sharepoint/v3" xsi:nil="true"/>
    <TaxCatchAll xmlns="303eeafb-7dff-46db-9396-e9c651f530ea"/>
    <Comments xmlns="http://schemas.microsoft.com/sharepoint/v3">Indlæg på møde i partnerskabet for målrettet kvælstofregulering den 2.09.2015 i NaturErhvervstyrelsen.</Comments>
    <Nummer xmlns="5aa14257-579e-4a1f-bbbb-3c8dd7393476" xsi:nil="true"/>
    <_dlc_DocId xmlns="303eeafb-7dff-46db-9396-e9c651f530ea">LBINFO-3563-5</_dlc_DocId>
    <_dlc_DocIdUrl xmlns="303eeafb-7dff-46db-9396-e9c651f530ea">
      <Url>https://sp.landbrugsinfo.dk/Afrapportering/2015/_layouts/DocIdRedir.aspx?ID=LBINFO-3563-5</Url>
      <Description>LBINFO-3563-5</Description>
    </_dlc_DocIdUrl>
    <Skribenter xmlns="5aa14257-579e-4a1f-bbbb-3c8dd7393476">
      <UserInfo>
        <DisplayName/>
        <AccountId xsi:nil="true"/>
        <AccountType/>
      </UserInfo>
    </Skribenter>
    <Kontaktpersoner xmlns="5aa14257-579e-4a1f-bbbb-3c8dd7393476">
      <UserInfo>
        <DisplayName/>
        <AccountId xsi:nil="true"/>
        <AccountType/>
      </UserInfo>
    </Kontaktpersoner>
    <_dlc_DocIdPersistId xmlns="303eeafb-7dff-46db-9396-e9c651f530ea">false</_dlc_DocIdPersistId>
    <PublishingPageLayout xmlns="http://schemas.microsoft.com/sharepoint/v3">
      <Url xsi:nil="true"/>
      <Description xsi:nil="true"/>
    </PublishingPageLayout>
    <Afsender xmlns="c027f136-810f-4bf1-8799-fe74b7b13f91">2</Afsender>
    <NetSkabelonValue xmlns="c027f136-810f-4bf1-8799-fe74b7b13f91" xsi:nil="true"/>
    <TaksonomiTaxHTField0 xmlns="c027f136-810f-4bf1-8799-fe74b7b13f91">
      <Terms xmlns="http://schemas.microsoft.com/office/infopath/2007/PartnerControls"/>
    </TaksonomiTaxHTField0>
    <FinanceYear xmlns="c027f136-810f-4bf1-8799-fe74b7b13f91" xsi:nil="true"/>
    <GammelURL xmlns="c027f136-810f-4bf1-8799-fe74b7b13f91" xsi:nil="true"/>
    <Ansvarligafdeling xmlns="c027f136-810f-4bf1-8799-fe74b7b13f91">33</Ansvarligafdeling>
    <HitCount xmlns="c027f136-810f-4bf1-8799-fe74b7b13f91">0</HitCount>
    <IsHiddenFromRollup xmlns="c027f136-810f-4bf1-8799-fe74b7b13f91">0</IsHiddenFromRollup>
    <Ingen_x0020_besked_x0020_ved_x0020_arkivering xmlns="c027f136-810f-4bf1-8799-fe74b7b13f91">false</Ingen_x0020_besked_x0020_ved_x0020_arkivering>
    <PermalinkID xmlns="c027f136-810f-4bf1-8799-fe74b7b13f91">4c8925f9-216e-413d-8aa2-6d06c3314792</PermalinkID>
    <WebInfoLawCodes xmlns="c027f136-810f-4bf1-8799-fe74b7b13f91" xsi:nil="true"/>
    <Projekter xmlns="c027f136-810f-4bf1-8799-fe74b7b13f91" xsi:nil="true"/>
    <WebInfoSubjects xmlns="c027f136-810f-4bf1-8799-fe74b7b13f91" xsi:nil="true"/>
    <EnclosureFor xmlns="c027f136-810f-4bf1-8799-fe74b7b13f91">
      <Url xsi:nil="true"/>
      <Description xsi:nil="true"/>
    </EnclosureFor>
    <Arkiveringsdato xmlns="c027f136-810f-4bf1-8799-fe74b7b13f91">2099-12-31T23:00:00+00:00</Arkiveringsdato>
    <HideInRollups xmlns="c027f136-810f-4bf1-8799-fe74b7b13f91">false</HideInRollups>
    <WebInfoMultiSelect xmlns="c027f136-810f-4bf1-8799-fe74b7b13f91" xsi:nil="true"/>
    <Rettighedsgruppe xmlns="c027f136-810f-4bf1-8799-fe74b7b13f91">1</Rettighedsgruppe>
    <Bevillingsgivere xmlns="c027f136-810f-4bf1-8799-fe74b7b13f91">2;#;#14;#</Bevillingsgivere>
    <Afrapportering xmlns="8dd19670-a623-4c4a-8cd0-9c7122017949">474;#</Afrapportering>
    <ProjectID xmlns="c70df750-5352-4088-a10b-a69e290d946e">X474X</ProjectI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Landbrugsinfo Artikelside" ma:contentTypeID="0x010100C568DB52D9D0A14D9B2FDCC96666E9F2007948130EC3DB064584E219954237AF3900242457EFB8B24247815D688C526CD44D00C26A9DBCB02B5C4DA1F017B836C045C00060750ADE2E6249BABB5C6118FC133DE800B6E1A9893ABA4670B08C14B9C53A30D30016A1B8B879019B40A89B0294CD42210C" ma:contentTypeVersion="99" ma:contentTypeDescription="Den primære contenttype der anvendes på Landbrugsinfo" ma:contentTypeScope="" ma:versionID="117efc10c391e0747e80fd0529b5b7c2">
  <xsd:schema xmlns:xsd="http://www.w3.org/2001/XMLSchema" xmlns:xs="http://www.w3.org/2001/XMLSchema" xmlns:p="http://schemas.microsoft.com/office/2006/metadata/properties" xmlns:ns1="http://schemas.microsoft.com/sharepoint/v3" xmlns:ns2="c027f136-810f-4bf1-8799-fe74b7b13f91" xmlns:ns3="5aa14257-579e-4a1f-bbbb-3c8dd7393476" xmlns:ns4="303eeafb-7dff-46db-9396-e9c651f530ea" xmlns:ns5="8dd19670-a623-4c4a-8cd0-9c7122017949" xmlns:ns6="c70df750-5352-4088-a10b-a69e290d946e" targetNamespace="http://schemas.microsoft.com/office/2006/metadata/properties" ma:root="true" ma:fieldsID="f0faed57db0c669d165bd617b058416f" ns1:_="" ns2:_="" ns3:_="" ns4:_="" ns5:_="" ns6:_="">
    <xsd:import namespace="http://schemas.microsoft.com/sharepoint/v3"/>
    <xsd:import namespace="c027f136-810f-4bf1-8799-fe74b7b13f91"/>
    <xsd:import namespace="5aa14257-579e-4a1f-bbbb-3c8dd7393476"/>
    <xsd:import namespace="303eeafb-7dff-46db-9396-e9c651f530ea"/>
    <xsd:import namespace="8dd19670-a623-4c4a-8cd0-9c7122017949"/>
    <xsd:import namespace="c70df750-5352-4088-a10b-a69e290d946e"/>
    <xsd:element name="properties">
      <xsd:complexType>
        <xsd:sequence>
          <xsd:element name="documentManagement">
            <xsd:complexType>
              <xsd:all>
                <xsd:element ref="ns1:Comments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PublishingRollupImage" minOccurs="0"/>
                <xsd:element ref="ns1:Audience" minOccurs="0"/>
                <xsd:element ref="ns1:PublishingPageImage" minOccurs="0"/>
                <xsd:element ref="ns1:PublishingPageContent" minOccurs="0"/>
                <xsd:element ref="ns1:SummaryLinks" minOccurs="0"/>
                <xsd:element ref="ns1:ArticleByLine" minOccurs="0"/>
                <xsd:element ref="ns1:ArticleStartDate" minOccurs="0"/>
                <xsd:element ref="ns1:PublishingImageCaption" minOccurs="0"/>
                <xsd:element ref="ns1:HeaderStyleDefinitions" minOccurs="0"/>
                <xsd:element ref="ns2:Ansvarligafdeling" minOccurs="0"/>
                <xsd:element ref="ns3:Forfattere" minOccurs="0"/>
                <xsd:element ref="ns2:Rettighedsgruppe"/>
                <xsd:element ref="ns3:Listekode" minOccurs="0"/>
                <xsd:element ref="ns3:Nummer" minOccurs="0"/>
                <xsd:element ref="ns3:Noegleord" minOccurs="0"/>
                <xsd:element ref="ns3:Informationsserie" minOccurs="0"/>
                <xsd:element ref="ns3:Bekraeftelsesdato" minOccurs="0"/>
                <xsd:element ref="ns3:Revisionsdato" minOccurs="0"/>
                <xsd:element ref="ns2:Afsender" minOccurs="0"/>
                <xsd:element ref="ns2:Arkiveringsdato" minOccurs="0"/>
                <xsd:element ref="ns2:Ingen_x0020_besked_x0020_ved_x0020_arkivering" minOccurs="0"/>
                <xsd:element ref="ns2:HideInRollups" minOccurs="0"/>
                <xsd:element ref="ns2:IsHiddenFromRollup" minOccurs="0"/>
                <xsd:element ref="ns1:DynamicPublishingContent0" minOccurs="0"/>
                <xsd:element ref="ns1:DynamicPublishingContent1" minOccurs="0"/>
                <xsd:element ref="ns1:DynamicPublishingContent2" minOccurs="0"/>
                <xsd:element ref="ns1:DynamicPublishingContent3" minOccurs="0"/>
                <xsd:element ref="ns1:DynamicPublishingContent4" minOccurs="0"/>
                <xsd:element ref="ns1:DynamicPublishingContent5" minOccurs="0"/>
                <xsd:element ref="ns3:Sorteringsorden" minOccurs="0"/>
                <xsd:element ref="ns2:EnclosureFor" minOccurs="0"/>
                <xsd:element ref="ns2:GammelURL" minOccurs="0"/>
                <xsd:element ref="ns2:NetSkabelonValue" minOccurs="0"/>
                <xsd:element ref="ns2:Projekter" minOccurs="0"/>
                <xsd:element ref="ns2:WebInfoSubjects" minOccurs="0"/>
                <xsd:element ref="ns2:HitCount" minOccurs="0"/>
                <xsd:element ref="ns2:PermalinkID" minOccurs="0"/>
                <xsd:element ref="ns2:WebInfoMultiSelect" minOccurs="0"/>
                <xsd:element ref="ns4:_dlc_DocId" minOccurs="0"/>
                <xsd:element ref="ns4:_dlc_DocIdUrl" minOccurs="0"/>
                <xsd:element ref="ns4:_dlc_DocIdPersistId" minOccurs="0"/>
                <xsd:element ref="ns1:DynamicPublishingContent6" minOccurs="0"/>
                <xsd:element ref="ns1:DynamicPublishingContent7" minOccurs="0"/>
                <xsd:element ref="ns1:DynamicPublishingContent8" minOccurs="0"/>
                <xsd:element ref="ns1:DynamicPublishingContent9" minOccurs="0"/>
                <xsd:element ref="ns1:DynamicPublishingContent10" minOccurs="0"/>
                <xsd:element ref="ns1:DynamicPublishingContent11" minOccurs="0"/>
                <xsd:element ref="ns1:DynamicPublishingContent12" minOccurs="0"/>
                <xsd:element ref="ns1:DynamicPublishingContent13" minOccurs="0"/>
                <xsd:element ref="ns1:DynamicPublishingContent14" minOccurs="0"/>
                <xsd:element ref="ns2:TaksonomiTaxHTField0" minOccurs="0"/>
                <xsd:element ref="ns4:TaxCatchAll" minOccurs="0"/>
                <xsd:element ref="ns4:TaxCatchAllLabel" minOccurs="0"/>
                <xsd:element ref="ns2:Bevillingsgivere" minOccurs="0"/>
                <xsd:element ref="ns2:FinanceYear" minOccurs="0"/>
                <xsd:element ref="ns2:WebInfoLawCodes" minOccurs="0"/>
                <xsd:element ref="ns5:Afrapportering" minOccurs="0"/>
                <xsd:element ref="ns3:Kontaktpersoner" minOccurs="0"/>
                <xsd:element ref="ns3:Skribenter" minOccurs="0"/>
                <xsd:element ref="ns6:Projec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ma:displayName="Beskrivelse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Startdato for planlægning" ma:internalName="PublishingStartDate">
      <xsd:simpleType>
        <xsd:restriction base="dms:Unknown"/>
      </xsd:simpleType>
    </xsd:element>
    <xsd:element name="PublishingExpirationDate" ma:index="10" nillable="true" ma:displayName="Slutdato for planlægning" ma:internalName="PublishingExpirationDate">
      <xsd:simpleType>
        <xsd:restriction base="dms:Unknown"/>
      </xsd:simpleType>
    </xsd:element>
    <xsd:element name="PublishingContact" ma:index="11" nillable="true" ma:displayName="Kontaktperson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E-mail-adresse på kontaktperson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Navn på kontaktperson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Billede af kontaktperson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Sidelayout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Variationsgruppe-id" ma:hidden="true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Relationshyperlink for variation" ma:hidden="true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RollupImage" ma:index="18" nillable="true" ma:displayName="Opløftningsbillede" ma:internalName="PublishingRollupImage">
      <xsd:simpleType>
        <xsd:restriction base="dms:Unknown"/>
      </xsd:simpleType>
    </xsd:element>
    <xsd:element name="Audience" ma:index="19" nillable="true" ma:displayName="Målgrupper" ma:description="" ma:internalName="Audience">
      <xsd:simpleType>
        <xsd:restriction base="dms:Unknown"/>
      </xsd:simpleType>
    </xsd:element>
    <xsd:element name="PublishingPageImage" ma:index="20" nillable="true" ma:displayName="Sidebillede" ma:internalName="PublishingPageImage">
      <xsd:simpleType>
        <xsd:restriction base="dms:Unknown"/>
      </xsd:simpleType>
    </xsd:element>
    <xsd:element name="PublishingPageContent" ma:index="21" nillable="true" ma:displayName="Sideindhold" ma:internalName="PublishingPageContent">
      <xsd:simpleType>
        <xsd:restriction base="dms:Unknown"/>
      </xsd:simpleType>
    </xsd:element>
    <xsd:element name="SummaryLinks" ma:index="22" nillable="true" ma:displayName="Oversigtshyperlinks" ma:internalName="SummaryLinks">
      <xsd:simpleType>
        <xsd:restriction base="dms:Unknown"/>
      </xsd:simpleType>
    </xsd:element>
    <xsd:element name="ArticleByLine" ma:index="23" nillable="true" ma:displayName="Forfatterlinje" ma:internalName="ArticleByLine">
      <xsd:simpleType>
        <xsd:restriction base="dms:Text">
          <xsd:maxLength value="255"/>
        </xsd:restriction>
      </xsd:simpleType>
    </xsd:element>
    <xsd:element name="ArticleStartDate" ma:index="24" nillable="true" ma:displayName="Artikeldato" ma:format="DateOnly" ma:internalName="ArticleStartDate">
      <xsd:simpleType>
        <xsd:restriction base="dms:DateTime"/>
      </xsd:simpleType>
    </xsd:element>
    <xsd:element name="PublishingImageCaption" ma:index="25" nillable="true" ma:displayName="Billedtekst" ma:internalName="PublishingImageCaption">
      <xsd:simpleType>
        <xsd:restriction base="dms:Unknown"/>
      </xsd:simpleType>
    </xsd:element>
    <xsd:element name="HeaderStyleDefinitions" ma:index="26" nillable="true" ma:displayName="Typografidefinitioner" ma:hidden="true" ma:internalName="HeaderStyleDefinitions">
      <xsd:simpleType>
        <xsd:restriction base="dms:Unknown"/>
      </xsd:simpleType>
    </xsd:element>
    <xsd:element name="DynamicPublishingContent0" ma:index="41" nillable="true" ma:displayName="Dynamisk sideindhold (1)" ma:hidden="true" ma:internalName="DynamicPublishingContent0">
      <xsd:simpleType>
        <xsd:restriction base="dms:Unknown"/>
      </xsd:simpleType>
    </xsd:element>
    <xsd:element name="DynamicPublishingContent1" ma:index="42" nillable="true" ma:displayName="Dynamisk sideindhold (2)" ma:hidden="true" ma:internalName="DynamicPublishingContent1">
      <xsd:simpleType>
        <xsd:restriction base="dms:Unknown"/>
      </xsd:simpleType>
    </xsd:element>
    <xsd:element name="DynamicPublishingContent2" ma:index="43" nillable="true" ma:displayName="Dynamisk sideindhold (3)" ma:hidden="true" ma:internalName="DynamicPublishingContent2">
      <xsd:simpleType>
        <xsd:restriction base="dms:Unknown"/>
      </xsd:simpleType>
    </xsd:element>
    <xsd:element name="DynamicPublishingContent3" ma:index="44" nillable="true" ma:displayName="Dynamisk sideindhold (4)" ma:hidden="true" ma:internalName="DynamicPublishingContent3">
      <xsd:simpleType>
        <xsd:restriction base="dms:Unknown"/>
      </xsd:simpleType>
    </xsd:element>
    <xsd:element name="DynamicPublishingContent4" ma:index="45" nillable="true" ma:displayName="Dynamisk sideindhold (5)" ma:hidden="true" ma:internalName="DynamicPublishingContent4">
      <xsd:simpleType>
        <xsd:restriction base="dms:Unknown"/>
      </xsd:simpleType>
    </xsd:element>
    <xsd:element name="DynamicPublishingContent5" ma:index="46" nillable="true" ma:displayName="Dynamisk sideindhold (6)" ma:hidden="true" ma:internalName="DynamicPublishingContent5">
      <xsd:simpleType>
        <xsd:restriction base="dms:Unknown"/>
      </xsd:simpleType>
    </xsd:element>
    <xsd:element name="DynamicPublishingContent6" ma:index="59" nillable="true" ma:displayName="Dynamisk sideindhold (7)" ma:hidden="true" ma:internalName="DynamicPublishingContent6">
      <xsd:simpleType>
        <xsd:restriction base="dms:Unknown"/>
      </xsd:simpleType>
    </xsd:element>
    <xsd:element name="DynamicPublishingContent7" ma:index="60" nillable="true" ma:displayName="Dynamisk sideindhold (8)" ma:hidden="true" ma:internalName="DynamicPublishingContent7">
      <xsd:simpleType>
        <xsd:restriction base="dms:Unknown"/>
      </xsd:simpleType>
    </xsd:element>
    <xsd:element name="DynamicPublishingContent8" ma:index="61" nillable="true" ma:displayName="Dynamisk sideindhold (9)" ma:hidden="true" ma:internalName="DynamicPublishingContent8">
      <xsd:simpleType>
        <xsd:restriction base="dms:Unknown"/>
      </xsd:simpleType>
    </xsd:element>
    <xsd:element name="DynamicPublishingContent9" ma:index="62" nillable="true" ma:displayName="Dynamisk sideindhold (10)" ma:hidden="true" ma:internalName="DynamicPublishingContent9">
      <xsd:simpleType>
        <xsd:restriction base="dms:Unknown"/>
      </xsd:simpleType>
    </xsd:element>
    <xsd:element name="DynamicPublishingContent10" ma:index="63" nillable="true" ma:displayName="Dynamisk sideindhold (11)" ma:hidden="true" ma:internalName="DynamicPublishingContent10">
      <xsd:simpleType>
        <xsd:restriction base="dms:Unknown"/>
      </xsd:simpleType>
    </xsd:element>
    <xsd:element name="DynamicPublishingContent11" ma:index="64" nillable="true" ma:displayName="Dynamisk sideindhold (12)" ma:hidden="true" ma:internalName="DynamicPublishingContent11">
      <xsd:simpleType>
        <xsd:restriction base="dms:Unknown"/>
      </xsd:simpleType>
    </xsd:element>
    <xsd:element name="DynamicPublishingContent12" ma:index="65" nillable="true" ma:displayName="Dynamisk sideindhold (13)" ma:hidden="true" ma:internalName="DynamicPublishingContent12">
      <xsd:simpleType>
        <xsd:restriction base="dms:Unknown"/>
      </xsd:simpleType>
    </xsd:element>
    <xsd:element name="DynamicPublishingContent13" ma:index="66" nillable="true" ma:displayName="Dynamisk sideindhold (14)" ma:hidden="true" ma:internalName="DynamicPublishingContent13">
      <xsd:simpleType>
        <xsd:restriction base="dms:Unknown"/>
      </xsd:simpleType>
    </xsd:element>
    <xsd:element name="DynamicPublishingContent14" ma:index="67" nillable="true" ma:displayName="Dynamisk sideindhold (15)" ma:hidden="true" ma:internalName="DynamicPublishingContent14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7f136-810f-4bf1-8799-fe74b7b13f91" elementFormDefault="qualified">
    <xsd:import namespace="http://schemas.microsoft.com/office/2006/documentManagement/types"/>
    <xsd:import namespace="http://schemas.microsoft.com/office/infopath/2007/PartnerControls"/>
    <xsd:element name="Ansvarligafdeling" ma:index="27" nillable="true" ma:displayName="Ansvarlig afdeling" ma:list="{2b5a13a3-256c-433f-bc8b-bde4d05df095}" ma:internalName="Ansvarligafdeling" ma:showField="Title" ma:web="303eeafb-7dff-46db-9396-e9c651f530ea">
      <xsd:simpleType>
        <xsd:restriction base="dms:Lookup"/>
      </xsd:simpleType>
    </xsd:element>
    <xsd:element name="Rettighedsgruppe" ma:index="29" ma:displayName="Rettighedsgruppe" ma:default="2;#Basis" ma:list="{cd861654-9942-42cc-b4e8-22e2eb33fafe}" ma:internalName="Rettighedsgruppe" ma:readOnly="false" ma:showField="Title" ma:web="303eeafb-7dff-46db-9396-e9c651f530ea">
      <xsd:simpleType>
        <xsd:restriction base="dms:Lookup"/>
      </xsd:simpleType>
    </xsd:element>
    <xsd:element name="Afsender" ma:index="36" nillable="true" ma:displayName="Afsender" ma:default="2;#Landscentret" ma:list="{b497b606-9a6f-4593-a3de-acb9bcbea154}" ma:internalName="Afsender" ma:showField="LinkTitleNoMenu" ma:web="303eeafb-7dff-46db-9396-e9c651f530ea">
      <xsd:simpleType>
        <xsd:restriction base="dms:Lookup"/>
      </xsd:simpleType>
    </xsd:element>
    <xsd:element name="Arkiveringsdato" ma:index="37" nillable="true" ma:displayName="Arkiveringsdato" ma:format="DateOnly" ma:internalName="Arkiveringsdato" ma:readOnly="false">
      <xsd:simpleType>
        <xsd:restriction base="dms:DateTime"/>
      </xsd:simpleType>
    </xsd:element>
    <xsd:element name="Ingen_x0020_besked_x0020_ved_x0020_arkivering" ma:index="38" nillable="true" ma:displayName="Ingen besked ved arkivering" ma:default="0" ma:description="Klik her, for ikke at modtage en besked, når dokumentet når sin udløbsdato" ma:internalName="Ingen_x0020_besked_x0020_ved_x0020_arkivering">
      <xsd:simpleType>
        <xsd:restriction base="dms:Boolean"/>
      </xsd:simpleType>
    </xsd:element>
    <xsd:element name="HideInRollups" ma:index="39" nillable="true" ma:displayName="Skjul i artikellister" ma:default="0" ma:description="Klik her for at skjule siden i artikellister" ma:internalName="HideInRollups">
      <xsd:simpleType>
        <xsd:restriction base="dms:Boolean"/>
      </xsd:simpleType>
    </xsd:element>
    <xsd:element name="IsHiddenFromRollup" ma:index="40" nillable="true" ma:displayName="Skjult i artikellister (system)" ma:decimals="0" ma:default="0" ma:description="Understøtter infrastrukturen" ma:internalName="IsHiddenFromRollup">
      <xsd:simpleType>
        <xsd:restriction base="dms:Number"/>
      </xsd:simpleType>
    </xsd:element>
    <xsd:element name="EnclosureFor" ma:index="48" nillable="true" ma:displayName="Bilag til" ma:description="Peger på bilagets moderdokument" ma:internalName="EnclosureFo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ammelURL" ma:index="49" nillable="true" ma:displayName="Gammel URL" ma:description="Tidligere placering på landbrugsinfo" ma:internalName="GammelURL">
      <xsd:simpleType>
        <xsd:restriction base="dms:Text">
          <xsd:maxLength value="255"/>
        </xsd:restriction>
      </xsd:simpleType>
    </xsd:element>
    <xsd:element name="NetSkabelonValue" ma:index="50" nillable="true" ma:displayName="NetSkabelon værdier" ma:internalName="NetSkabelonValue">
      <xsd:simpleType>
        <xsd:restriction base="dms:Text">
          <xsd:maxLength value="255"/>
        </xsd:restriction>
      </xsd:simpleType>
    </xsd:element>
    <xsd:element name="Projekter" ma:index="51" nillable="true" ma:displayName="Projekter" ma:list="{ecf07d35-95fb-4bda-ad72-e46544058ec2}" ma:internalName="Projekter" ma:showField="LinkTitleNoMenu" ma:web="{303eeafb-7dff-46db-9396-e9c651f530ea}">
      <xsd:simpleType>
        <xsd:restriction base="dms:Unknown"/>
      </xsd:simpleType>
    </xsd:element>
    <xsd:element name="WebInfoSubjects" ma:index="52" nillable="true" ma:displayName="Emneord" ma:description="Knyt emneord til din artikel. Benyttes primært til nyhedsbreve." ma:list="{c1fcffa3-db61-496d-89f0-dea25d970c75}" ma:internalName="WebInfoSubjects" ma:showField="LinkTitleNoMenu" ma:web="303eeafb-7dff-46db-9396-e9c651f530ea">
      <xsd:simpleType>
        <xsd:restriction base="dms:Unknown"/>
      </xsd:simpleType>
    </xsd:element>
    <xsd:element name="HitCount" ma:index="53" nillable="true" ma:displayName="HitCount (system)" ma:decimals="0" ma:default="0" ma:description="Antal gange et dokument er set af en bruger" ma:internalName="HitCount" ma:readOnly="false">
      <xsd:simpleType>
        <xsd:restriction base="dms:Number"/>
      </xsd:simpleType>
    </xsd:element>
    <xsd:element name="PermalinkID" ma:index="54" nillable="true" ma:displayName="Permalink ID" ma:description="Unik ID for artiklen som kan benyttes til permalink" ma:internalName="PermalinkID" ma:readOnly="false">
      <xsd:simpleType>
        <xsd:restriction base="dms:Text">
          <xsd:maxLength value="255"/>
        </xsd:restriction>
      </xsd:simpleType>
    </xsd:element>
    <xsd:element name="WebInfoMultiSelect" ma:index="55" nillable="true" ma:displayName="Tilvalg" ma:description="Mulighed for et antal tilvalg gemt i et samlet felt." ma:internalName="WebInfoMultiSelect">
      <xsd:simpleType>
        <xsd:restriction base="dms:Unknown"/>
      </xsd:simpleType>
    </xsd:element>
    <xsd:element name="TaksonomiTaxHTField0" ma:index="68" nillable="true" ma:taxonomy="true" ma:internalName="TaksonomiTaxHTField0" ma:taxonomyFieldName="Taksonomi" ma:displayName="Taksonomi" ma:fieldId="{6e43b4ee-656e-4e6d-875c-6c0fe73b7faf}" ma:taxonomyMulti="true" ma:sspId="2476898c-5e7e-458a-8d26-e528e2e6d5ce" ma:termSetId="65f14c63-6b42-47e9-9739-973b2f9a43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villingsgivere" ma:index="72" nillable="true" ma:displayName="Bevillingsgivere" ma:list="9ccd692b-b01f-4300-9d4e-b4fb85c2c995" ma:internalName="Bevillingsgivere" ma:showField="LinkTitleNoMenu" ma:web="303eeafb-7dff-46db-9396-e9c651f530ea">
      <xsd:simpleType>
        <xsd:restriction base="dms:Unknown"/>
      </xsd:simpleType>
    </xsd:element>
    <xsd:element name="FinanceYear" ma:index="73" nillable="true" ma:displayName="Bevillingsår" ma:decimals="0" ma:internalName="FinanceYear">
      <xsd:simpleType>
        <xsd:restriction base="dms:Number"/>
      </xsd:simpleType>
    </xsd:element>
    <xsd:element name="WebInfoLawCodes" ma:index="74" nillable="true" ma:displayName="Lovkoder" ma:description="Knyt lovkoder til din artikel." ma:list="{908f6eb6-a66b-478a-a99e-d2541dc092be}" ma:internalName="WebInfoLawCodes" ma:showField="LinkTitleNoMenu" ma:web="303eeafb-7dff-46db-9396-e9c651f530ea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14257-579e-4a1f-bbbb-3c8dd7393476" elementFormDefault="qualified">
    <xsd:import namespace="http://schemas.microsoft.com/office/2006/documentManagement/types"/>
    <xsd:import namespace="http://schemas.microsoft.com/office/infopath/2007/PartnerControls"/>
    <xsd:element name="Forfattere" ma:index="28" nillable="true" ma:displayName="Forfattere" ma:list="UserInfo" ma:SharePointGroup="0" ma:internalName="Forfatter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stekode" ma:index="30" nillable="true" ma:displayName="Listekode" ma:internalName="Listekode">
      <xsd:simpleType>
        <xsd:restriction base="dms:Text">
          <xsd:maxLength value="255"/>
        </xsd:restriction>
      </xsd:simpleType>
    </xsd:element>
    <xsd:element name="Nummer" ma:index="31" nillable="true" ma:displayName="Nummer" ma:internalName="Nummer">
      <xsd:simpleType>
        <xsd:restriction base="dms:Text">
          <xsd:maxLength value="255"/>
        </xsd:restriction>
      </xsd:simpleType>
    </xsd:element>
    <xsd:element name="Noegleord" ma:index="32" nillable="true" ma:displayName="Nøgleord" ma:internalName="Noegleord">
      <xsd:simpleType>
        <xsd:restriction base="dms:Text">
          <xsd:maxLength value="255"/>
        </xsd:restriction>
      </xsd:simpleType>
    </xsd:element>
    <xsd:element name="Informationsserie" ma:index="33" nillable="true" ma:displayName="Historisk informationsserie" ma:internalName="Informationsserie">
      <xsd:simpleType>
        <xsd:restriction base="dms:Text">
          <xsd:maxLength value="255"/>
        </xsd:restriction>
      </xsd:simpleType>
    </xsd:element>
    <xsd:element name="Bekraeftelsesdato" ma:index="34" nillable="true" ma:displayName="Bekræftelsesdato" ma:format="DateTime" ma:internalName="Bekraeftelsesdato">
      <xsd:simpleType>
        <xsd:restriction base="dms:DateTime"/>
      </xsd:simpleType>
    </xsd:element>
    <xsd:element name="Revisionsdato" ma:index="35" nillable="true" ma:displayName="Revisionsdato" ma:format="DateTime" ma:internalName="Revisionsdato">
      <xsd:simpleType>
        <xsd:restriction base="dms:DateTime"/>
      </xsd:simpleType>
    </xsd:element>
    <xsd:element name="Sorteringsorden" ma:index="47" nillable="true" ma:displayName="Sorteringsorden" ma:decimals="0" ma:internalName="Sorteringsorden">
      <xsd:simpleType>
        <xsd:restriction base="dms:Number"/>
      </xsd:simpleType>
    </xsd:element>
    <xsd:element name="Kontaktpersoner" ma:index="76" nillable="true" ma:displayName="Kontaktpersoner" ma:list="UserInfo" ma:SharePointGroup="0" ma:internalName="Kontaktperson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kribenter" ma:index="77" nillable="true" ma:displayName="Skribenter" ma:list="UserInfo" ma:SharePointGroup="0" ma:internalName="Skribent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eeafb-7dff-46db-9396-e9c651f530ea" elementFormDefault="qualified">
    <xsd:import namespace="http://schemas.microsoft.com/office/2006/documentManagement/types"/>
    <xsd:import namespace="http://schemas.microsoft.com/office/infopath/2007/PartnerControls"/>
    <xsd:element name="_dlc_DocId" ma:index="56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57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69" nillable="true" ma:displayName="Taxonomy Catch All Column" ma:description="" ma:list="{00a11604-cdb1-438d-8b4c-a208f6918db7}" ma:internalName="TaxCatchAll" ma:showField="CatchAllData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0" nillable="true" ma:displayName="Taxonomy Catch All Column1" ma:description="" ma:hidden="true" ma:list="{00a11604-cdb1-438d-8b4c-a208f6918db7}" ma:internalName="TaxCatchAllLabel" ma:readOnly="true" ma:showField="CatchAllDataLabel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19670-a623-4c4a-8cd0-9c7122017949" elementFormDefault="qualified">
    <xsd:import namespace="http://schemas.microsoft.com/office/2006/documentManagement/types"/>
    <xsd:import namespace="http://schemas.microsoft.com/office/infopath/2007/PartnerControls"/>
    <xsd:element name="Afrapportering" ma:index="75" nillable="true" ma:displayName="Afrapportering" ma:list="{126d356a-4f5c-4bbb-91a6-e07af1934e19}" ma:internalName="Afrapportering" ma:showField="LinkTitleNoMenu" ma:web="{303eeafb-7dff-46db-9396-e9c651f530ea}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df750-5352-4088-a10b-a69e290d946e" elementFormDefault="qualified">
    <xsd:import namespace="http://schemas.microsoft.com/office/2006/documentManagement/types"/>
    <xsd:import namespace="http://schemas.microsoft.com/office/infopath/2007/PartnerControls"/>
    <xsd:element name="ProjectID" ma:index="78" nillable="true" ma:displayName="ProjectID (system)" ma:internalName="Project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Set Item Permission, based on rettighedsgruppe</Name>
    <Synchronization>Asynchronous</Synchronization>
    <Type>10001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Set Item Permission, based on rettighedsgruppe</Name>
    <Synchronization>Asynchronous</Synchronization>
    <Type>10002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WebInfo Content Page Event</Name>
    <Synchronization>Synchronous</Synchronization>
    <Type>1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Synchronous</Synchronization>
    <Type>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Asynchronous</Synchronization>
    <Type>10002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</spe:Receivers>
</file>

<file path=customXml/itemProps1.xml><?xml version="1.0" encoding="utf-8"?>
<ds:datastoreItem xmlns:ds="http://schemas.openxmlformats.org/officeDocument/2006/customXml" ds:itemID="{80EAF89C-F8CF-4648-88E8-CB4B042D5531}"/>
</file>

<file path=customXml/itemProps2.xml><?xml version="1.0" encoding="utf-8"?>
<ds:datastoreItem xmlns:ds="http://schemas.openxmlformats.org/officeDocument/2006/customXml" ds:itemID="{0EFC1D5F-E895-4B03-8A94-7F5D42B6E0E7}"/>
</file>

<file path=customXml/itemProps3.xml><?xml version="1.0" encoding="utf-8"?>
<ds:datastoreItem xmlns:ds="http://schemas.openxmlformats.org/officeDocument/2006/customXml" ds:itemID="{1191DF68-5BA2-4E74-A9E1-98EC2534AA01}"/>
</file>

<file path=customXml/itemProps4.xml><?xml version="1.0" encoding="utf-8"?>
<ds:datastoreItem xmlns:ds="http://schemas.openxmlformats.org/officeDocument/2006/customXml" ds:itemID="{77A5EE15-BA11-4396-94EB-898D42E7AD56}"/>
</file>

<file path=docProps/app.xml><?xml version="1.0" encoding="utf-8"?>
<Properties xmlns="http://schemas.openxmlformats.org/officeDocument/2006/extended-properties" xmlns:vt="http://schemas.openxmlformats.org/officeDocument/2006/docPropsVTypes">
  <Template>SEGES</Template>
  <TotalTime>858</TotalTime>
  <Words>783</Words>
  <Application>Microsoft Office PowerPoint</Application>
  <PresentationFormat>Skærmshow (4:3)</PresentationFormat>
  <Paragraphs>277</Paragraphs>
  <Slides>26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26</vt:i4>
      </vt:variant>
    </vt:vector>
  </HeadingPairs>
  <TitlesOfParts>
    <vt:vector size="27" baseType="lpstr">
      <vt:lpstr>SEGES</vt:lpstr>
      <vt:lpstr>Kontrolleret dræning Styret dræning</vt:lpstr>
      <vt:lpstr>Kontrolleret dræning som virkemiddel til at reducere udledningen af kvælstof til vandmiljøet (GUDP projekt 2012-15)</vt:lpstr>
      <vt:lpstr>Demonstrationsmarker med kontrolleret dræning</vt:lpstr>
      <vt:lpstr>Udenlandske erfaringer med kontrolleret dræning</vt:lpstr>
      <vt:lpstr>Spørgsmål projektet skal besvare</vt:lpstr>
      <vt:lpstr>Styret dræning – hvad går det ud på?</vt:lpstr>
      <vt:lpstr>PowerPoint-præsentation</vt:lpstr>
      <vt:lpstr>PowerPoint-præsentation</vt:lpstr>
      <vt:lpstr>Reguleringsbrønd til kontrolleret dræning fra Finland</vt:lpstr>
      <vt:lpstr>Reguleringsbrønd til kontrolleret dræning fra USA</vt:lpstr>
      <vt:lpstr>Reguleringsbrønd - underjordisk</vt:lpstr>
      <vt:lpstr>Drænsystem og målebrønde - Hedemarksvej</vt:lpstr>
      <vt:lpstr>Demonstrationsmarken på Hofmansgave</vt:lpstr>
      <vt:lpstr>Drænsystemer på demonstrationsmarken</vt:lpstr>
      <vt:lpstr>Drænafstrømning, mm pr. døgn</vt:lpstr>
      <vt:lpstr>Vandstand, cm under terræn (25 m fra reguleringsbrønden)</vt:lpstr>
      <vt:lpstr>Vandstand Hedemarksvej, cm u.t.</vt:lpstr>
      <vt:lpstr>Nitrat i drænvandet, Hedemarksvej Dræn 2101 (S), 2201 (S), 2301 (T) og 2401 (T)</vt:lpstr>
      <vt:lpstr>AfStrømning via dræn, mm</vt:lpstr>
      <vt:lpstr>KvælstofUdledning via dræn,  kg total-N pr. ha</vt:lpstr>
      <vt:lpstr>FosforUdledning via dræn,  gRAM fosfat pr. ha</vt:lpstr>
      <vt:lpstr>Effekt på drænafstrømning og udledninger gennem dræn</vt:lpstr>
      <vt:lpstr>Udbytter med udbyttemåler på mejetærsker</vt:lpstr>
      <vt:lpstr>Sedimentation i dræn</vt:lpstr>
      <vt:lpstr>Effekter af styret dræning fundet i GUDP projektet</vt:lpstr>
      <vt:lpstr>Styret dræning som virkemiddel</vt:lpstr>
    </vt:vector>
  </TitlesOfParts>
  <Company>Videncentret for Landbrug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Præsentation af resultater fra projekt om kontrolleret dræning</dc:title>
  <dc:creator>Søren Kolind Hvid</dc:creator>
  <cp:keywords>SEGES</cp:keywords>
  <cp:lastModifiedBy>Pia Sørensen</cp:lastModifiedBy>
  <cp:revision>31</cp:revision>
  <cp:lastPrinted>2014-12-09T10:53:47Z</cp:lastPrinted>
  <dcterms:created xsi:type="dcterms:W3CDTF">2015-08-31T09:07:20Z</dcterms:created>
  <dcterms:modified xsi:type="dcterms:W3CDTF">2015-11-11T07:25:10Z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0x010100C568DB52D9D0A14D9B2FDCC96666E9F2007948130EC3DB064584E219954237AF3900242457EFB8B24247815D688C526CD44D00C26A9DBCB02B5C4DA1F017B836C045C00060750ADE2E6249BABB5C6118FC133DE800B6E1A9893ABA4670B08C14B9C53A30D30016A1B8B879019B40A89B0294CD42210C</vt:lpwstr>
  </property>
  <property fmtid="{D5CDD505-2E9C-101B-9397-08002B2CF9AE}" pid="3" name="_dlc_DocIdItemGuid">
    <vt:lpwstr>3388bbe5-a8b2-4ca7-ab98-841603e590d2</vt:lpwstr>
  </property>
  <property fmtid="{D5CDD505-2E9C-101B-9397-08002B2CF9AE}" pid="4" name="Taksonomi">
    <vt:lpwstr/>
  </property>
  <property fmtid="{D5CDD505-2E9C-101B-9397-08002B2CF9AE}" pid="5" name="Dokumentdato">
    <vt:lpwstr/>
  </property>
  <property fmtid="{D5CDD505-2E9C-101B-9397-08002B2CF9AE}" pid="6" name="Order">
    <vt:r8>500</vt:r8>
  </property>
  <property fmtid="{D5CDD505-2E9C-101B-9397-08002B2CF9AE}" pid="7" name="xd_ProgID">
    <vt:lpwstr/>
  </property>
  <property fmtid="{D5CDD505-2E9C-101B-9397-08002B2CF9AE}" pid="8" name="_Source">
    <vt:lpwstr/>
  </property>
  <property fmtid="{D5CDD505-2E9C-101B-9397-08002B2CF9AE}" pid="9" name="Kilde2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TemplateUrl">
    <vt:lpwstr/>
  </property>
  <property fmtid="{D5CDD505-2E9C-101B-9397-08002B2CF9AE}" pid="13" name="SchultzId">
    <vt:lpwstr/>
  </property>
  <property fmtid="{D5CDD505-2E9C-101B-9397-08002B2CF9AE}" pid="15" name="P0">
    <vt:bool>false</vt:bool>
  </property>
  <property fmtid="{D5CDD505-2E9C-101B-9397-08002B2CF9AE}" pid="16" name="Placering">
    <vt:lpwstr/>
  </property>
  <property fmtid="{D5CDD505-2E9C-101B-9397-08002B2CF9AE}" pid="17" name="Callname">
    <vt:lpwstr/>
  </property>
  <property fmtid="{D5CDD505-2E9C-101B-9397-08002B2CF9AE}" pid="19" name="Arrangoer">
    <vt:lpwstr/>
  </property>
  <property fmtid="{D5CDD505-2E9C-101B-9397-08002B2CF9AE}" pid="20" name="Titel2">
    <vt:lpwstr/>
  </property>
  <property fmtid="{D5CDD505-2E9C-101B-9397-08002B2CF9AE}" pid="21" name="Omraade">
    <vt:lpwstr/>
  </property>
  <property fmtid="{D5CDD505-2E9C-101B-9397-08002B2CF9AE}" pid="22" name="Hovedomraade">
    <vt:lpwstr/>
  </property>
  <property fmtid="{D5CDD505-2E9C-101B-9397-08002B2CF9AE}" pid="23" name="Shortname">
    <vt:lpwstr/>
  </property>
  <property fmtid="{D5CDD505-2E9C-101B-9397-08002B2CF9AE}" pid="24" name="display_urn">
    <vt:lpwstr>Søren Kolind Hvid (LCSKH)</vt:lpwstr>
  </property>
  <property fmtid="{D5CDD505-2E9C-101B-9397-08002B2CF9AE}" pid="25" name="URL">
    <vt:lpwstr/>
  </property>
  <property fmtid="{D5CDD505-2E9C-101B-9397-08002B2CF9AE}" pid="26" name="Maalrettet">
    <vt:lpwstr/>
  </property>
  <property fmtid="{D5CDD505-2E9C-101B-9397-08002B2CF9AE}" pid="27" name="xd_Signature">
    <vt:bool>false</vt:bool>
  </property>
  <property fmtid="{D5CDD505-2E9C-101B-9397-08002B2CF9AE}" pid="28" name="Type">
    <vt:lpwstr/>
  </property>
  <property fmtid="{D5CDD505-2E9C-101B-9397-08002B2CF9AE}" pid="30" name="Tilmelding">
    <vt:lpwstr/>
  </property>
  <property fmtid="{D5CDD505-2E9C-101B-9397-08002B2CF9AE}" pid="31" name="SummaryLinks2">
    <vt:lpwstr/>
  </property>
  <property fmtid="{D5CDD505-2E9C-101B-9397-08002B2CF9AE}" pid="32" name="Aar">
    <vt:lpwstr/>
  </property>
  <property fmtid="{D5CDD505-2E9C-101B-9397-08002B2CF9AE}" pid="33" name="Menupunkter">
    <vt:lpwstr/>
  </property>
  <property fmtid="{D5CDD505-2E9C-101B-9397-08002B2CF9AE}" pid="34" name="Sted">
    <vt:lpwstr/>
  </property>
</Properties>
</file>